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86" r:id="rId2"/>
  </p:sldMasterIdLst>
  <p:notesMasterIdLst>
    <p:notesMasterId r:id="rId21"/>
  </p:notesMasterIdLst>
  <p:sldIdLst>
    <p:sldId id="264" r:id="rId3"/>
    <p:sldId id="277" r:id="rId4"/>
    <p:sldId id="279" r:id="rId5"/>
    <p:sldId id="278" r:id="rId6"/>
    <p:sldId id="274" r:id="rId7"/>
    <p:sldId id="275" r:id="rId8"/>
    <p:sldId id="268" r:id="rId9"/>
    <p:sldId id="272" r:id="rId10"/>
    <p:sldId id="269" r:id="rId11"/>
    <p:sldId id="271" r:id="rId12"/>
    <p:sldId id="281" r:id="rId13"/>
    <p:sldId id="280" r:id="rId14"/>
    <p:sldId id="270" r:id="rId15"/>
    <p:sldId id="276" r:id="rId16"/>
    <p:sldId id="282" r:id="rId17"/>
    <p:sldId id="283" r:id="rId18"/>
    <p:sldId id="284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4C1E9-A615-4938-A3F2-CED4082F95A4}" type="datetimeFigureOut">
              <a:rPr lang="en-CA" smtClean="0"/>
              <a:t>2020-12-04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3E1C73-8D46-440F-94BA-47E81F777DA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599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CE81F-4939-485C-9BE6-1FE5FA19A334}" type="slidenum">
              <a:rPr lang="en-CA" smtClean="0">
                <a:solidFill>
                  <a:prstClr val="black"/>
                </a:solidFill>
              </a:rPr>
              <a:pPr/>
              <a:t>1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800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743201"/>
            <a:ext cx="10464800" cy="1470025"/>
          </a:xfrm>
        </p:spPr>
        <p:txBody>
          <a:bodyPr anchor="t"/>
          <a:lstStyle>
            <a:lvl1pPr algn="l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 goes here</a:t>
            </a:r>
            <a:br>
              <a:rPr lang="en-US" dirty="0"/>
            </a:br>
            <a:r>
              <a:rPr lang="en-US" dirty="0"/>
              <a:t>with room for two 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057400"/>
            <a:ext cx="104648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3" name="Picture 12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 userDrawn="1">
            <p:ph sz="quarter" idx="12" hasCustomPrompt="1"/>
          </p:nvPr>
        </p:nvSpPr>
        <p:spPr>
          <a:xfrm>
            <a:off x="914400" y="4343400"/>
            <a:ext cx="10464800" cy="457200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003366"/>
                </a:solidFill>
              </a:defRPr>
            </a:lvl1pPr>
          </a:lstStyle>
          <a:p>
            <a:r>
              <a:rPr lang="en-US" dirty="0"/>
              <a:t>Author name, title</a:t>
            </a:r>
          </a:p>
        </p:txBody>
      </p:sp>
      <p:sp>
        <p:nvSpPr>
          <p:cNvPr id="16" name="Content Placeholder 4"/>
          <p:cNvSpPr>
            <a:spLocks noGrp="1"/>
          </p:cNvSpPr>
          <p:nvPr userDrawn="1">
            <p:ph sz="quarter" idx="13"/>
          </p:nvPr>
        </p:nvSpPr>
        <p:spPr>
          <a:xfrm>
            <a:off x="914400" y="4800600"/>
            <a:ext cx="10464800" cy="457200"/>
          </a:xfrm>
        </p:spPr>
        <p:txBody>
          <a:bodyPr>
            <a:normAutofit/>
          </a:bodyPr>
          <a:lstStyle>
            <a:lvl1pPr>
              <a:defRPr sz="1600" b="1" baseline="0">
                <a:solidFill>
                  <a:srgbClr val="0066CC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2800" y="322527"/>
            <a:ext cx="2670339" cy="6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51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slide wt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" y="1600200"/>
            <a:ext cx="10972800" cy="4343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6554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9600" y="1600200"/>
            <a:ext cx="51816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1600200"/>
            <a:ext cx="5486400" cy="42672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434251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1363881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59335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895600"/>
            <a:ext cx="10363200" cy="762000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733799"/>
            <a:ext cx="103632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Thank you</a:t>
            </a:r>
          </a:p>
        </p:txBody>
      </p:sp>
      <p:pic>
        <p:nvPicPr>
          <p:cNvPr id="8" name="Picture 7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03812" y="244476"/>
            <a:ext cx="233788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5231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10972800" cy="3962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1713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slide wt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09600" y="1600200"/>
            <a:ext cx="10972800" cy="4343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2516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sual an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9600" y="1600200"/>
            <a:ext cx="5181600" cy="4267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1600200"/>
            <a:ext cx="5486400" cy="426720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en-US" dirty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804333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</p:spTree>
    <p:extLst>
      <p:ext uri="{BB962C8B-B14F-4D97-AF65-F5344CB8AC3E}">
        <p14:creationId xmlns:p14="http://schemas.microsoft.com/office/powerpoint/2010/main" val="24599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7453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895600"/>
            <a:ext cx="10363200" cy="762000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Discussion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3733799"/>
            <a:ext cx="103632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Thank you</a:t>
            </a:r>
          </a:p>
        </p:txBody>
      </p:sp>
      <p:pic>
        <p:nvPicPr>
          <p:cNvPr id="8" name="Picture 7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03812" y="244476"/>
            <a:ext cx="2337880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73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743201"/>
            <a:ext cx="10464800" cy="1470025"/>
          </a:xfrm>
        </p:spPr>
        <p:txBody>
          <a:bodyPr anchor="t"/>
          <a:lstStyle>
            <a:lvl1pPr algn="l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Presentation title goes here</a:t>
            </a:r>
            <a:br>
              <a:rPr lang="en-US" dirty="0"/>
            </a:br>
            <a:r>
              <a:rPr lang="en-US" dirty="0"/>
              <a:t>with room for two lines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057400"/>
            <a:ext cx="10464800" cy="762000"/>
          </a:xfrm>
        </p:spPr>
        <p:txBody>
          <a:bodyPr>
            <a:normAutofit/>
          </a:bodyPr>
          <a:lstStyle>
            <a:lvl1pPr marL="0" indent="0" algn="l">
              <a:buNone/>
              <a:defRPr sz="2800" b="1" baseline="0">
                <a:solidFill>
                  <a:srgbClr val="0070C0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</p:txBody>
      </p:sp>
      <p:pic>
        <p:nvPicPr>
          <p:cNvPr id="13" name="Picture 12" descr="FIP-e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914400" y="6275832"/>
            <a:ext cx="10399797" cy="277369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 userDrawn="1">
            <p:ph sz="quarter" idx="12" hasCustomPrompt="1"/>
          </p:nvPr>
        </p:nvSpPr>
        <p:spPr>
          <a:xfrm>
            <a:off x="914400" y="4343400"/>
            <a:ext cx="10464800" cy="457200"/>
          </a:xfrm>
        </p:spPr>
        <p:txBody>
          <a:bodyPr>
            <a:normAutofit/>
          </a:bodyPr>
          <a:lstStyle>
            <a:lvl1pPr>
              <a:defRPr sz="2000" b="1">
                <a:solidFill>
                  <a:srgbClr val="003366"/>
                </a:solidFill>
              </a:defRPr>
            </a:lvl1pPr>
          </a:lstStyle>
          <a:p>
            <a:r>
              <a:rPr lang="en-US" dirty="0"/>
              <a:t>Author name, title</a:t>
            </a:r>
          </a:p>
        </p:txBody>
      </p:sp>
      <p:sp>
        <p:nvSpPr>
          <p:cNvPr id="16" name="Content Placeholder 4"/>
          <p:cNvSpPr>
            <a:spLocks noGrp="1"/>
          </p:cNvSpPr>
          <p:nvPr userDrawn="1">
            <p:ph sz="quarter" idx="13"/>
          </p:nvPr>
        </p:nvSpPr>
        <p:spPr>
          <a:xfrm>
            <a:off x="914400" y="4800600"/>
            <a:ext cx="10464800" cy="457200"/>
          </a:xfrm>
        </p:spPr>
        <p:txBody>
          <a:bodyPr>
            <a:normAutofit/>
          </a:bodyPr>
          <a:lstStyle>
            <a:lvl1pPr>
              <a:defRPr sz="1600" b="1" baseline="0">
                <a:solidFill>
                  <a:srgbClr val="0066CC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 descr="nrc-badge2010-e-rgb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400" y="152400"/>
            <a:ext cx="2290368" cy="106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2800" y="322527"/>
            <a:ext cx="2670339" cy="682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8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600200"/>
            <a:ext cx="10972800" cy="3962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42734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nrc-badge2010-e-rg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18401" y="6181344"/>
            <a:ext cx="1452748" cy="67665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50400" y="6340906"/>
            <a:ext cx="1599672" cy="40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132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31775" indent="-231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61963" indent="-230188" algn="l" defTabSz="914400" rtl="0" eaLnBrk="1" latinLnBrk="0" hangingPunct="1">
        <a:spcBef>
          <a:spcPct val="20000"/>
        </a:spcBef>
        <a:buFont typeface="Arial" pitchFamily="34" charset="0"/>
        <a:buChar char="-"/>
        <a:defRPr sz="1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213" indent="-223838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14400" indent="-230188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 descr="nrc-badge2010-e-rg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518401" y="6181344"/>
            <a:ext cx="1452748" cy="676656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0972800" y="6428602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9720F85A-51B4-404D-A0E3-53113AEDA9BE}" type="slidenum">
              <a:rPr lang="en-US" sz="1200">
                <a:solidFill>
                  <a:srgbClr val="006699"/>
                </a:solidFill>
                <a:latin typeface="Arial" pitchFamily="34" charset="0"/>
                <a:cs typeface="Arial" pitchFamily="34" charset="0"/>
              </a:rPr>
              <a:pPr algn="ctr"/>
              <a:t>‹#›</a:t>
            </a:fld>
            <a:endParaRPr lang="en-US" sz="1200" dirty="0">
              <a:solidFill>
                <a:srgbClr val="0066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4" descr="https://digitalglobe-marketing.s3.amazonaws.com/files/signature/mda_maxar_email_logo_wide.pn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86" r="15652" b="15517"/>
          <a:stretch>
            <a:fillRect/>
          </a:stretch>
        </p:blipFill>
        <p:spPr bwMode="auto">
          <a:xfrm>
            <a:off x="9550400" y="6340906"/>
            <a:ext cx="1599672" cy="406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699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2"/>
          </a:solidFill>
          <a:latin typeface="Arial Black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231775" indent="-231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461963" indent="-230188" algn="l" defTabSz="914400" rtl="0" eaLnBrk="1" latinLnBrk="0" hangingPunct="1">
        <a:spcBef>
          <a:spcPct val="20000"/>
        </a:spcBef>
        <a:buFont typeface="Arial" pitchFamily="34" charset="0"/>
        <a:buChar char="-"/>
        <a:defRPr sz="18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684213" indent="-223838" algn="l" defTabSz="914400" rtl="0" eaLnBrk="1" latinLnBrk="0" hangingPunct="1">
        <a:spcBef>
          <a:spcPct val="2000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14400" indent="-230188" algn="l" defTabSz="914400" rtl="0" eaLnBrk="1" latinLnBrk="0" hangingPunct="1">
        <a:spcBef>
          <a:spcPct val="20000"/>
        </a:spcBef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ebjive.readthedocs.io/en/latest/widgets.html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u3XLE1AgrfF9zspLI8EPFqdclid32G0nyTiHFvOZ87U/edit?usp=sharing" TargetMode="External"/><Relationship Id="rId2" Type="http://schemas.openxmlformats.org/officeDocument/2006/relationships/hyperlink" Target="https://gitlab.com/MaxIV/webjive-develop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7221" y="1536364"/>
            <a:ext cx="9432758" cy="1738241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WebJive for CIPA</a:t>
            </a:r>
            <a:endParaRPr lang="en-CA" sz="540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2"/>
          </p:nvPr>
        </p:nvSpPr>
        <p:spPr>
          <a:xfrm>
            <a:off x="914400" y="5257800"/>
            <a:ext cx="10464800" cy="457200"/>
          </a:xfrm>
        </p:spPr>
        <p:txBody>
          <a:bodyPr/>
          <a:lstStyle/>
          <a:p>
            <a:r>
              <a:rPr lang="en-CA" dirty="0" smtClean="0"/>
              <a:t>By: Stefan Nestorovski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1306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– Dashboards Tab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10058400" cy="447767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endParaRPr lang="en-CA" sz="2400" b="0" dirty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16" y="1283368"/>
            <a:ext cx="11676767" cy="557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45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– Running a Dashboard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10058400" cy="447767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endParaRPr lang="en-CA" sz="2400" b="0" dirty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5411"/>
            <a:ext cx="12192000" cy="589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05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– Dashboards Tab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4594592" cy="5406992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Click and drag in widgets</a:t>
            </a:r>
          </a:p>
          <a:p>
            <a:pPr marL="342900" lvl="0" indent="-342900">
              <a:spcBef>
                <a:spcPts val="600"/>
              </a:spcBef>
              <a:buFontTx/>
              <a:buChar char="-"/>
            </a:pPr>
            <a:endParaRPr lang="en-CA" sz="2400" b="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Change/create/share dashboards</a:t>
            </a:r>
          </a:p>
          <a:p>
            <a:pPr marL="342900" lvl="0" indent="-342900">
              <a:spcBef>
                <a:spcPts val="600"/>
              </a:spcBef>
              <a:buFontTx/>
              <a:buChar char="-"/>
            </a:pPr>
            <a:endParaRPr lang="en-CA" sz="2400" b="0" dirty="0">
              <a:solidFill>
                <a:prstClr val="black"/>
              </a:solidFill>
            </a:endParaRPr>
          </a:p>
          <a:p>
            <a:pPr marL="342900" lvl="0" indent="-342900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Adjust widget positions</a:t>
            </a: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sz="1600" b="0" dirty="0" smtClean="0">
                <a:solidFill>
                  <a:prstClr val="black"/>
                </a:solidFill>
              </a:rPr>
              <a:t>Future work to group widgets into 1 layer</a:t>
            </a:r>
            <a:endParaRPr lang="en-CA" sz="1600" b="0" dirty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7349" y="1060471"/>
            <a:ext cx="2137436" cy="57975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07631" y="1060471"/>
            <a:ext cx="2283002" cy="57975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6237" y="1189038"/>
            <a:ext cx="2228436" cy="566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09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- Widgets</a:t>
            </a:r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728" y="404034"/>
            <a:ext cx="2567041" cy="508222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6653843" cy="5285072"/>
          </a:xfrm>
        </p:spPr>
        <p:txBody>
          <a:bodyPr>
            <a:noAutofit/>
          </a:bodyPr>
          <a:lstStyle/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Everything added to the dashboard is a widget</a:t>
            </a:r>
            <a:endParaRPr lang="en-CA" sz="2400" b="0" dirty="0">
              <a:solidFill>
                <a:prstClr val="black"/>
              </a:solidFill>
            </a:endParaRPr>
          </a:p>
          <a:p>
            <a:pPr marL="342900" indent="-342900">
              <a:spcBef>
                <a:spcPts val="600"/>
              </a:spcBef>
              <a:buFontTx/>
              <a:buChar char="-"/>
            </a:pPr>
            <a:r>
              <a:rPr lang="en-CA" sz="2400" b="0" dirty="0">
                <a:solidFill>
                  <a:prstClr val="black"/>
                </a:solidFill>
              </a:rPr>
              <a:t>Each </a:t>
            </a:r>
            <a:r>
              <a:rPr lang="en-CA" sz="2400" b="0" dirty="0" smtClean="0">
                <a:solidFill>
                  <a:prstClr val="black"/>
                </a:solidFill>
              </a:rPr>
              <a:t>one has a list of configurable properties about the display content and how it looks</a:t>
            </a:r>
            <a:endParaRPr lang="en-CA" sz="2400" b="0" dirty="0" smtClean="0">
              <a:solidFill>
                <a:prstClr val="black"/>
              </a:solidFill>
            </a:endParaRPr>
          </a:p>
          <a:p>
            <a:pPr marL="342900" lvl="0" indent="-342900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Most popular:</a:t>
            </a:r>
            <a:endParaRPr lang="en-CA" sz="2000" b="0" dirty="0" smtClean="0">
              <a:solidFill>
                <a:prstClr val="black"/>
              </a:solidFill>
            </a:endParaRP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b="0" dirty="0" smtClean="0">
                <a:solidFill>
                  <a:prstClr val="black"/>
                </a:solidFill>
              </a:rPr>
              <a:t>Label</a:t>
            </a: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b="0" dirty="0" smtClean="0">
                <a:solidFill>
                  <a:prstClr val="black"/>
                </a:solidFill>
              </a:rPr>
              <a:t>Attribute Display</a:t>
            </a: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b="0" dirty="0" smtClean="0">
                <a:solidFill>
                  <a:prstClr val="black"/>
                </a:solidFill>
              </a:rPr>
              <a:t>Attribute Writer</a:t>
            </a: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b="0" dirty="0" smtClean="0">
                <a:solidFill>
                  <a:prstClr val="black"/>
                </a:solidFill>
              </a:rPr>
              <a:t>Command Executer</a:t>
            </a:r>
          </a:p>
          <a:p>
            <a:pPr marL="574675" lvl="1" indent="-342900">
              <a:spcBef>
                <a:spcPts val="600"/>
              </a:spcBef>
              <a:buFontTx/>
              <a:buChar char="-"/>
            </a:pPr>
            <a:r>
              <a:rPr lang="en-CA" b="0" dirty="0" smtClean="0">
                <a:solidFill>
                  <a:prstClr val="black"/>
                </a:solidFill>
              </a:rPr>
              <a:t>LED status</a:t>
            </a:r>
            <a:endParaRPr lang="en-CA" b="0" dirty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endParaRPr lang="en-CA" sz="2400" b="0" dirty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endParaRPr lang="en-CA" sz="2400" b="0" dirty="0" smtClean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r>
              <a:rPr lang="en-CA" sz="2400" b="0" dirty="0" smtClean="0">
                <a:solidFill>
                  <a:prstClr val="black"/>
                </a:solidFill>
              </a:rPr>
              <a:t>* Detailed list of all available widgets found </a:t>
            </a:r>
            <a:r>
              <a:rPr lang="en-CA" sz="2400" b="0" dirty="0" smtClean="0">
                <a:solidFill>
                  <a:prstClr val="black"/>
                </a:solidFill>
                <a:hlinkClick r:id="rId3"/>
              </a:rPr>
              <a:t>here</a:t>
            </a:r>
            <a:endParaRPr lang="en-CA" sz="2400" b="0" dirty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4405" y="1417638"/>
            <a:ext cx="2276475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2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- Drivers</a:t>
            </a:r>
            <a:endParaRPr lang="en-CA" dirty="0"/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1417638"/>
            <a:ext cx="10913117" cy="42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0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- Drivers</a:t>
            </a:r>
            <a:endParaRPr lang="en-CA" dirty="0"/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6842761" cy="5285072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r>
              <a:rPr lang="en-CA" sz="2400" b="0" dirty="0">
                <a:solidFill>
                  <a:prstClr val="black"/>
                </a:solidFill>
              </a:rPr>
              <a:t>Pros: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400" b="0" dirty="0">
                <a:solidFill>
                  <a:prstClr val="black"/>
                </a:solidFill>
              </a:rPr>
              <a:t>Allows code that is solely used for </a:t>
            </a:r>
            <a:r>
              <a:rPr lang="en-CA" sz="2400" b="0" dirty="0" smtClean="0">
                <a:solidFill>
                  <a:prstClr val="black"/>
                </a:solidFill>
              </a:rPr>
              <a:t>WebJive </a:t>
            </a:r>
            <a:r>
              <a:rPr lang="en-CA" sz="2400" b="0" dirty="0">
                <a:solidFill>
                  <a:prstClr val="black"/>
                </a:solidFill>
              </a:rPr>
              <a:t>to be abstracted out of the code from the main device servers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400" b="0" dirty="0">
                <a:solidFill>
                  <a:prstClr val="black"/>
                </a:solidFill>
              </a:rPr>
              <a:t>Only a single dashboard needs to be created to support all talon-dx </a:t>
            </a:r>
            <a:r>
              <a:rPr lang="en-CA" sz="2400" b="0" dirty="0" smtClean="0">
                <a:solidFill>
                  <a:prstClr val="black"/>
                </a:solidFill>
              </a:rPr>
              <a:t>boards</a:t>
            </a:r>
            <a:endParaRPr lang="en-CA" sz="2400" b="0" dirty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r>
              <a:rPr lang="en-CA" sz="2400" b="0" dirty="0">
                <a:solidFill>
                  <a:prstClr val="black"/>
                </a:solidFill>
              </a:rPr>
              <a:t>Cons: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400" b="0" dirty="0" smtClean="0">
                <a:solidFill>
                  <a:prstClr val="black"/>
                </a:solidFill>
              </a:rPr>
              <a:t>Additional work needed to </a:t>
            </a:r>
            <a:r>
              <a:rPr lang="en-CA" sz="2400" b="0" dirty="0">
                <a:solidFill>
                  <a:prstClr val="black"/>
                </a:solidFill>
              </a:rPr>
              <a:t>implement</a:t>
            </a:r>
          </a:p>
          <a:p>
            <a:pPr marL="227013" lvl="0" indent="-227013">
              <a:spcBef>
                <a:spcPts val="600"/>
              </a:spcBef>
              <a:buFontTx/>
              <a:buChar char="-"/>
            </a:pPr>
            <a:r>
              <a:rPr lang="en-CA" sz="2400" b="0" dirty="0">
                <a:solidFill>
                  <a:prstClr val="black"/>
                </a:solidFill>
              </a:rPr>
              <a:t>Responses back and forth between dashboard and devices </a:t>
            </a:r>
            <a:r>
              <a:rPr lang="en-CA" sz="2400" b="0" dirty="0" smtClean="0">
                <a:solidFill>
                  <a:prstClr val="black"/>
                </a:solidFill>
              </a:rPr>
              <a:t>slower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445" y="2040342"/>
            <a:ext cx="4261235" cy="1216491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7820785" y="2040342"/>
            <a:ext cx="3591500" cy="54524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1457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- Examples</a:t>
            </a:r>
            <a:endParaRPr lang="en-CA" dirty="0"/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6842761" cy="5285072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endParaRPr lang="en-CA" sz="2400" b="0" dirty="0" smtClean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93" y="1170640"/>
            <a:ext cx="6016667" cy="3982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3884" y="1810159"/>
            <a:ext cx="5000396" cy="4359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- Examples</a:t>
            </a:r>
            <a:endParaRPr lang="en-CA" dirty="0"/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6842761" cy="5285072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endParaRPr lang="en-CA" sz="2400" b="0" dirty="0" smtClean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480" y="274638"/>
            <a:ext cx="3779520" cy="462665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623155"/>
            <a:ext cx="6956921" cy="4605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39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WebJive - Summary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10058400" cy="4477670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CA" sz="2400" b="0" dirty="0"/>
              <a:t>What we were looking for:</a:t>
            </a:r>
          </a:p>
          <a:p>
            <a:pPr lvl="1">
              <a:buFontTx/>
              <a:buChar char="-"/>
            </a:pPr>
            <a:r>
              <a:rPr lang="en-CA" sz="2400" dirty="0" smtClean="0"/>
              <a:t>Scalable:</a:t>
            </a:r>
            <a:r>
              <a:rPr lang="en-CA" sz="2400" b="0" dirty="0" smtClean="0"/>
              <a:t> Parameterization seems to have gained higher priority as a result of this investigation, leading to more scalable solutions</a:t>
            </a:r>
            <a:endParaRPr lang="en-CA" sz="2400" b="0" dirty="0"/>
          </a:p>
          <a:p>
            <a:pPr lvl="1">
              <a:buFontTx/>
              <a:buChar char="-"/>
            </a:pPr>
            <a:r>
              <a:rPr lang="en-CA" sz="2400" dirty="0" smtClean="0"/>
              <a:t>Customizable:</a:t>
            </a:r>
            <a:r>
              <a:rPr lang="en-CA" sz="2400" b="0" dirty="0" smtClean="0"/>
              <a:t> Missing interface logic, can be overcome using a WebJive driver system</a:t>
            </a:r>
            <a:endParaRPr lang="en-CA" sz="2400" dirty="0"/>
          </a:p>
          <a:p>
            <a:pPr lvl="1">
              <a:buFontTx/>
              <a:buChar char="-"/>
            </a:pPr>
            <a:r>
              <a:rPr lang="en-CA" sz="2400" dirty="0" smtClean="0"/>
              <a:t>Easy-to-use:</a:t>
            </a:r>
            <a:r>
              <a:rPr lang="en-CA" sz="2400" b="0" dirty="0" smtClean="0"/>
              <a:t> Dragging and dropping widgets in – couldn’t be easier</a:t>
            </a:r>
          </a:p>
          <a:p>
            <a:pPr lvl="1">
              <a:buFontTx/>
              <a:buChar char="-"/>
            </a:pPr>
            <a:r>
              <a:rPr lang="en-CA" sz="2400" dirty="0" smtClean="0"/>
              <a:t>Visually Pleasing:</a:t>
            </a:r>
            <a:r>
              <a:rPr lang="en-CA" sz="2400" b="0" dirty="0" smtClean="0"/>
              <a:t> pretty, but sizing things is a little clunky</a:t>
            </a: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706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Goal of this Investigation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10530841" cy="5315552"/>
          </a:xfrm>
        </p:spPr>
        <p:txBody>
          <a:bodyPr>
            <a:noAutofit/>
          </a:bodyPr>
          <a:lstStyle/>
          <a:p>
            <a:r>
              <a:rPr lang="en-CA" sz="2400" b="0" dirty="0" smtClean="0"/>
              <a:t>Get familiar with WebJive:</a:t>
            </a:r>
            <a:endParaRPr lang="en-CA" sz="2400" b="0" dirty="0"/>
          </a:p>
          <a:p>
            <a:pPr marL="0" lvl="1" indent="0">
              <a:buNone/>
            </a:pPr>
            <a:r>
              <a:rPr lang="en-CA" sz="2400" b="0" dirty="0" smtClean="0"/>
              <a:t>- Investigate </a:t>
            </a:r>
            <a:r>
              <a:rPr lang="en-CA" sz="2400" b="0" dirty="0"/>
              <a:t>the </a:t>
            </a:r>
            <a:r>
              <a:rPr lang="en-CA" sz="2400" b="0" dirty="0" smtClean="0"/>
              <a:t>WebJive </a:t>
            </a:r>
            <a:r>
              <a:rPr lang="en-CA" sz="2400" b="0" dirty="0"/>
              <a:t>development platform</a:t>
            </a:r>
          </a:p>
          <a:p>
            <a:pPr marL="0" lvl="1" indent="0">
              <a:buNone/>
            </a:pPr>
            <a:r>
              <a:rPr lang="en-CA" sz="2400" b="0" dirty="0" smtClean="0"/>
              <a:t>- Develop </a:t>
            </a:r>
            <a:r>
              <a:rPr lang="en-CA" sz="2400" b="0" dirty="0"/>
              <a:t>a </a:t>
            </a:r>
            <a:r>
              <a:rPr lang="en-CA" sz="2400" b="0" dirty="0" smtClean="0"/>
              <a:t>WebJive </a:t>
            </a:r>
            <a:r>
              <a:rPr lang="en-CA" sz="2400" b="0" dirty="0"/>
              <a:t>interface for </a:t>
            </a:r>
            <a:r>
              <a:rPr lang="en-CA" sz="2400" b="0" dirty="0" smtClean="0"/>
              <a:t>a test TANGO </a:t>
            </a:r>
            <a:r>
              <a:rPr lang="en-CA" sz="2400" b="0" dirty="0"/>
              <a:t>device server</a:t>
            </a:r>
          </a:p>
          <a:p>
            <a:pPr lvl="1">
              <a:buFontTx/>
              <a:buChar char="-"/>
            </a:pPr>
            <a:r>
              <a:rPr lang="en-CA" sz="2400" b="0" dirty="0" smtClean="0"/>
              <a:t>Demonstrate to </a:t>
            </a:r>
            <a:r>
              <a:rPr lang="en-CA" sz="2400" b="0" dirty="0"/>
              <a:t>the team </a:t>
            </a:r>
            <a:r>
              <a:rPr lang="en-CA" sz="2400" b="0" dirty="0" smtClean="0"/>
              <a:t>about WebJive </a:t>
            </a:r>
            <a:r>
              <a:rPr lang="en-CA" sz="2400" b="0" dirty="0"/>
              <a:t>development flow and example </a:t>
            </a:r>
            <a:r>
              <a:rPr lang="en-CA" sz="2400" b="0" dirty="0" smtClean="0"/>
              <a:t>GUIs/device servers</a:t>
            </a:r>
          </a:p>
          <a:p>
            <a:pPr lvl="1">
              <a:buFontTx/>
              <a:buChar char="-"/>
            </a:pPr>
            <a:endParaRPr lang="en-CA" sz="2400" b="0" dirty="0"/>
          </a:p>
          <a:p>
            <a:pPr marL="0" lvl="1" indent="0">
              <a:buNone/>
            </a:pPr>
            <a:r>
              <a:rPr lang="en-CA" sz="2400" b="0" dirty="0" smtClean="0"/>
              <a:t>What we were looking for:</a:t>
            </a:r>
          </a:p>
          <a:p>
            <a:pPr lvl="1">
              <a:buFontTx/>
              <a:buChar char="-"/>
            </a:pPr>
            <a:r>
              <a:rPr lang="en-CA" sz="2400" b="0" dirty="0" smtClean="0"/>
              <a:t>Scalable</a:t>
            </a:r>
          </a:p>
          <a:p>
            <a:pPr lvl="1">
              <a:buFontTx/>
              <a:buChar char="-"/>
            </a:pPr>
            <a:r>
              <a:rPr lang="en-CA" sz="2400" b="0" dirty="0" smtClean="0"/>
              <a:t>Customizable</a:t>
            </a:r>
          </a:p>
          <a:p>
            <a:pPr lvl="1">
              <a:buFontTx/>
              <a:buChar char="-"/>
            </a:pPr>
            <a:r>
              <a:rPr lang="en-CA" sz="2400" b="0" dirty="0" smtClean="0"/>
              <a:t>Easy-to-use</a:t>
            </a:r>
          </a:p>
          <a:p>
            <a:pPr lvl="1">
              <a:buFontTx/>
              <a:buChar char="-"/>
            </a:pPr>
            <a:r>
              <a:rPr lang="en-CA" sz="2400" b="0" dirty="0" smtClean="0"/>
              <a:t>Visually pleasing</a:t>
            </a:r>
          </a:p>
          <a:p>
            <a:pPr lvl="1">
              <a:buFontTx/>
              <a:buChar char="-"/>
            </a:pPr>
            <a:endParaRPr lang="en-CA" sz="2400" b="0" dirty="0" smtClean="0"/>
          </a:p>
        </p:txBody>
      </p:sp>
      <p:pic>
        <p:nvPicPr>
          <p:cNvPr id="1026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75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Goal of this Investigation</a:t>
            </a:r>
            <a:endParaRPr lang="en-CA" dirty="0"/>
          </a:p>
        </p:txBody>
      </p:sp>
      <p:pic>
        <p:nvPicPr>
          <p:cNvPr id="1026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en-CA" sz="2400" b="0" dirty="0" smtClean="0"/>
              <a:t>Previously, Talon-DX Monitor package used Python developed GUI’s:</a:t>
            </a:r>
          </a:p>
          <a:p>
            <a:pPr marL="574675" lvl="1" indent="-342900">
              <a:buFontTx/>
              <a:buChar char="-"/>
            </a:pPr>
            <a:r>
              <a:rPr lang="en-CA" sz="1600" b="0" dirty="0" smtClean="0"/>
              <a:t>Highly customizable, but difficult to use and create</a:t>
            </a:r>
            <a:endParaRPr lang="en-CA" sz="16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56560"/>
            <a:ext cx="5664913" cy="34735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9731" y="2604976"/>
            <a:ext cx="1042696" cy="19568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199" y="4230455"/>
            <a:ext cx="2484114" cy="18345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1080" y="2186327"/>
            <a:ext cx="2026920" cy="1952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8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WebJive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9677401" cy="4477670"/>
          </a:xfrm>
        </p:spPr>
        <p:txBody>
          <a:bodyPr>
            <a:normAutofit/>
          </a:bodyPr>
          <a:lstStyle/>
          <a:p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A 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web-based program that allows </a:t>
            </a:r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users to create GUIs (called dashboards) using 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widgets, </a:t>
            </a:r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which 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may include charts, numerical indicators or dials that interface </a:t>
            </a:r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to a 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Tango </a:t>
            </a:r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device back-end 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database</a:t>
            </a:r>
            <a:r>
              <a:rPr lang="en-CA" sz="2400" b="0" dirty="0" smtClean="0">
                <a:solidFill>
                  <a:srgbClr val="404040"/>
                </a:solidFill>
                <a:latin typeface="Lato"/>
              </a:rPr>
              <a:t>.</a:t>
            </a:r>
          </a:p>
          <a:p>
            <a:endParaRPr lang="en-CA" sz="2400" b="0" dirty="0">
              <a:solidFill>
                <a:srgbClr val="404040"/>
              </a:solidFill>
              <a:latin typeface="Lato"/>
            </a:endParaRPr>
          </a:p>
          <a:p>
            <a:r>
              <a:rPr lang="en-CA" sz="2400" b="0" dirty="0">
                <a:solidFill>
                  <a:srgbClr val="404040"/>
                </a:solidFill>
                <a:latin typeface="Lato"/>
              </a:rPr>
              <a:t>With this device explorer built on </a:t>
            </a:r>
            <a:r>
              <a:rPr lang="en-CA" sz="2400" b="0" dirty="0" err="1">
                <a:solidFill>
                  <a:srgbClr val="404040"/>
                </a:solidFill>
                <a:latin typeface="Lato"/>
              </a:rPr>
              <a:t>TangoGQL</a:t>
            </a:r>
            <a:r>
              <a:rPr lang="en-CA" sz="2400" b="0" dirty="0">
                <a:solidFill>
                  <a:srgbClr val="404040"/>
                </a:solidFill>
                <a:latin typeface="Lato"/>
              </a:rPr>
              <a:t>, you can:</a:t>
            </a:r>
          </a:p>
          <a:p>
            <a:pPr>
              <a:buFont typeface="+mj-lt"/>
              <a:buAutoNum type="arabicPeriod"/>
            </a:pPr>
            <a:r>
              <a:rPr lang="en-CA" sz="2400" b="0" dirty="0">
                <a:solidFill>
                  <a:srgbClr val="404040"/>
                </a:solidFill>
                <a:latin typeface="Lato"/>
              </a:rPr>
              <a:t>View a list of all Tango devices</a:t>
            </a:r>
          </a:p>
          <a:p>
            <a:pPr>
              <a:buFont typeface="+mj-lt"/>
              <a:buAutoNum type="arabicPeriod"/>
            </a:pPr>
            <a:r>
              <a:rPr lang="en-CA" sz="2400" b="0" dirty="0">
                <a:solidFill>
                  <a:srgbClr val="404040"/>
                </a:solidFill>
                <a:latin typeface="Lato"/>
              </a:rPr>
              <a:t>View and modify device properties</a:t>
            </a:r>
          </a:p>
          <a:p>
            <a:pPr>
              <a:buFont typeface="+mj-lt"/>
              <a:buAutoNum type="arabicPeriod"/>
            </a:pPr>
            <a:r>
              <a:rPr lang="en-CA" sz="2400" b="0" dirty="0">
                <a:solidFill>
                  <a:srgbClr val="404040"/>
                </a:solidFill>
                <a:latin typeface="Lato"/>
              </a:rPr>
              <a:t>View and modify device attributes</a:t>
            </a:r>
          </a:p>
          <a:p>
            <a:pPr>
              <a:buFont typeface="+mj-lt"/>
              <a:buAutoNum type="arabicPeriod"/>
            </a:pPr>
            <a:r>
              <a:rPr lang="en-CA" sz="2400" b="0" dirty="0">
                <a:solidFill>
                  <a:srgbClr val="404040"/>
                </a:solidFill>
                <a:latin typeface="Lato"/>
              </a:rPr>
              <a:t>View and execute device commands</a:t>
            </a:r>
          </a:p>
          <a:p>
            <a:pPr>
              <a:buFont typeface="+mj-lt"/>
              <a:buAutoNum type="arabicPeriod"/>
            </a:pPr>
            <a:r>
              <a:rPr lang="en-CA" sz="2400" b="0" dirty="0">
                <a:solidFill>
                  <a:srgbClr val="404040"/>
                </a:solidFill>
                <a:latin typeface="Lato"/>
              </a:rPr>
              <a:t>Create web interfaces for interacting with Tango devices</a:t>
            </a:r>
            <a:endParaRPr lang="en-CA" sz="2400" b="0" i="0" dirty="0">
              <a:solidFill>
                <a:srgbClr val="404040"/>
              </a:solidFill>
              <a:effectLst/>
              <a:latin typeface="Lato"/>
            </a:endParaRPr>
          </a:p>
        </p:txBody>
      </p:sp>
      <p:pic>
        <p:nvPicPr>
          <p:cNvPr id="1026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61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Whole System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8879457" cy="4477670"/>
          </a:xfrm>
        </p:spPr>
        <p:txBody>
          <a:bodyPr>
            <a:normAutofit/>
          </a:bodyPr>
          <a:lstStyle/>
          <a:p>
            <a:r>
              <a:rPr lang="en-CA" b="0" dirty="0" smtClean="0">
                <a:solidFill>
                  <a:srgbClr val="404040"/>
                </a:solidFill>
                <a:latin typeface="Lato"/>
              </a:rPr>
              <a:t>3 parts:</a:t>
            </a:r>
          </a:p>
          <a:p>
            <a:pPr marL="342900" indent="-342900">
              <a:buFontTx/>
              <a:buChar char="-"/>
            </a:pPr>
            <a:r>
              <a:rPr lang="en-CA" b="0" dirty="0" smtClean="0">
                <a:solidFill>
                  <a:srgbClr val="404040"/>
                </a:solidFill>
                <a:latin typeface="Lato"/>
              </a:rPr>
              <a:t>Tango Network</a:t>
            </a:r>
          </a:p>
          <a:p>
            <a:pPr marL="342900" indent="-342900">
              <a:buFontTx/>
              <a:buChar char="-"/>
            </a:pPr>
            <a:r>
              <a:rPr lang="en-CA" i="0" dirty="0" smtClean="0">
                <a:solidFill>
                  <a:srgbClr val="404040"/>
                </a:solidFill>
                <a:effectLst/>
                <a:latin typeface="Lato"/>
              </a:rPr>
              <a:t>WebJive Suite</a:t>
            </a:r>
          </a:p>
          <a:p>
            <a:pPr marL="342900" indent="-342900">
              <a:buFontTx/>
              <a:buChar char="-"/>
            </a:pPr>
            <a:r>
              <a:rPr lang="en-CA" b="0" i="0" dirty="0" smtClean="0">
                <a:solidFill>
                  <a:srgbClr val="404040"/>
                </a:solidFill>
                <a:effectLst/>
                <a:latin typeface="Lato"/>
              </a:rPr>
              <a:t>User’s Machine</a:t>
            </a:r>
            <a:endParaRPr lang="en-CA" b="0" i="0" dirty="0">
              <a:solidFill>
                <a:srgbClr val="404040"/>
              </a:solidFill>
              <a:effectLst/>
              <a:latin typeface="Lato"/>
            </a:endParaRPr>
          </a:p>
        </p:txBody>
      </p:sp>
      <p:pic>
        <p:nvPicPr>
          <p:cNvPr id="2050" name="Picture 2" descr="https://lh4.googleusercontent.com/s81VsV7RQiEVXgxDt6yFoNBIDxacN2af3WY4cenFG6qdayBPHZ-R11M86v9sC48NNU8MRkCS24e25Ckpb38j6NoKKfXA-9k5dp1n7-9RZyGqzyjKXQydADAI1cNHAvRg4a634r4fY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694" y="266345"/>
            <a:ext cx="5526506" cy="6591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223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WebJive Suite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599" y="1283368"/>
            <a:ext cx="5564365" cy="4477670"/>
          </a:xfrm>
        </p:spPr>
        <p:txBody>
          <a:bodyPr>
            <a:normAutofit/>
          </a:bodyPr>
          <a:lstStyle/>
          <a:p>
            <a:r>
              <a:rPr lang="en-CA" sz="2400" b="0" dirty="0" smtClean="0"/>
              <a:t>- Each </a:t>
            </a:r>
            <a:r>
              <a:rPr lang="en-CA" sz="2400" b="0" dirty="0"/>
              <a:t>white box represents a separate </a:t>
            </a:r>
            <a:r>
              <a:rPr lang="en-CA" sz="2400" b="0" dirty="0" err="1"/>
              <a:t>docker</a:t>
            </a:r>
            <a:r>
              <a:rPr lang="en-CA" sz="2400" b="0" dirty="0"/>
              <a:t> image running</a:t>
            </a:r>
            <a:endParaRPr lang="en-CA" sz="2400" b="0" dirty="0"/>
          </a:p>
          <a:p>
            <a:r>
              <a:rPr lang="en-CA" sz="2400" b="0" dirty="0"/>
              <a:t/>
            </a:r>
            <a:br>
              <a:rPr lang="en-CA" sz="2400" b="0" dirty="0"/>
            </a:br>
            <a:r>
              <a:rPr lang="en-CA" sz="2400" b="0" dirty="0" smtClean="0"/>
              <a:t>- The </a:t>
            </a:r>
            <a:r>
              <a:rPr lang="en-CA" sz="2400" b="0" dirty="0"/>
              <a:t>whole suite (orange) is run using either </a:t>
            </a:r>
            <a:r>
              <a:rPr lang="en-CA" sz="2400" b="0" dirty="0" err="1"/>
              <a:t>docker</a:t>
            </a:r>
            <a:r>
              <a:rPr lang="en-CA" sz="2400" b="0" dirty="0"/>
              <a:t>-compose or in </a:t>
            </a:r>
            <a:r>
              <a:rPr lang="en-CA" sz="2400" b="0" dirty="0" err="1" smtClean="0"/>
              <a:t>kubernetes</a:t>
            </a:r>
            <a:r>
              <a:rPr lang="en-CA" sz="2400" b="0" dirty="0"/>
              <a:t> </a:t>
            </a:r>
            <a:r>
              <a:rPr lang="en-CA" sz="2400" b="0" dirty="0" smtClean="0"/>
              <a:t>or </a:t>
            </a:r>
            <a:r>
              <a:rPr lang="en-CA" sz="2400" b="0" dirty="0" err="1" smtClean="0"/>
              <a:t>docker</a:t>
            </a:r>
            <a:r>
              <a:rPr lang="en-CA" sz="2400" b="0" dirty="0" smtClean="0"/>
              <a:t>-cluster</a:t>
            </a:r>
            <a:endParaRPr lang="en-CA" sz="2400" b="0" dirty="0"/>
          </a:p>
        </p:txBody>
      </p:sp>
      <p:pic>
        <p:nvPicPr>
          <p:cNvPr id="1026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ttps://lh3.googleusercontent.com/PlalwLX82ycnJFTh91Z8obhhNQow8Sf3rGCh1Q1PHw3ynd747PLlkQ6BgraXcWZiPWzCjuGC0E8cOaGVyN74eT8cWN36M0Josj7VBtXYvTJuxHJ0UbjYuEbRCZ9ZkyGcvvOXSkueaB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1" b="12683"/>
          <a:stretch/>
        </p:blipFill>
        <p:spPr bwMode="auto">
          <a:xfrm>
            <a:off x="6173964" y="0"/>
            <a:ext cx="6018036" cy="595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https://lh4.googleusercontent.com/s81VsV7RQiEVXgxDt6yFoNBIDxacN2af3WY4cenFG6qdayBPHZ-R11M86v9sC48NNU8MRkCS24e25Ckpb38j6NoKKfXA-9k5dp1n7-9RZyGqzyjKXQydADAI1cNHAvRg4a634r4fYhA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91" t="90487" b="2338"/>
          <a:stretch/>
        </p:blipFill>
        <p:spPr bwMode="auto">
          <a:xfrm>
            <a:off x="1" y="5951538"/>
            <a:ext cx="7421880" cy="906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14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Setting up WebJive Locally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10058400" cy="4952540"/>
          </a:xfrm>
        </p:spPr>
        <p:txBody>
          <a:bodyPr>
            <a:normAutofit/>
          </a:bodyPr>
          <a:lstStyle/>
          <a:p>
            <a:pPr lvl="0">
              <a:spcBef>
                <a:spcPts val="600"/>
              </a:spcBef>
            </a:pPr>
            <a:r>
              <a:rPr lang="en-CA" sz="2400" b="0" dirty="0" smtClean="0">
                <a:solidFill>
                  <a:prstClr val="black"/>
                </a:solidFill>
              </a:rPr>
              <a:t>Easiest method for setting up locally is using this repo:</a:t>
            </a:r>
          </a:p>
          <a:p>
            <a:pPr lvl="0">
              <a:spcBef>
                <a:spcPts val="600"/>
              </a:spcBef>
            </a:pPr>
            <a:r>
              <a:rPr lang="en-CA" sz="2400" b="0" dirty="0">
                <a:solidFill>
                  <a:prstClr val="black"/>
                </a:solidFill>
                <a:hlinkClick r:id="rId2"/>
              </a:rPr>
              <a:t>https://gitlab.com/MaxIV/webjive-develop</a:t>
            </a:r>
            <a:endParaRPr lang="en-CA" sz="2400" b="0" dirty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r>
              <a:rPr lang="en-CA" sz="2400" b="0" dirty="0" smtClean="0">
                <a:solidFill>
                  <a:prstClr val="black"/>
                </a:solidFill>
              </a:rPr>
              <a:t>Steps for setup:</a:t>
            </a:r>
          </a:p>
          <a:p>
            <a:pPr marL="457200" lvl="0" indent="-457200">
              <a:spcBef>
                <a:spcPts val="600"/>
              </a:spcBef>
              <a:buAutoNum type="arabicPeriod"/>
            </a:pPr>
            <a:r>
              <a:rPr lang="en-CA" sz="2400" b="0" dirty="0" smtClean="0">
                <a:solidFill>
                  <a:prstClr val="black"/>
                </a:solidFill>
              </a:rPr>
              <a:t>Clone repo and run WebJive suite</a:t>
            </a:r>
          </a:p>
          <a:p>
            <a:pPr marL="457200" lvl="0" indent="-457200">
              <a:spcBef>
                <a:spcPts val="600"/>
              </a:spcBef>
              <a:buAutoNum type="arabicPeriod"/>
            </a:pPr>
            <a:r>
              <a:rPr lang="en-CA" sz="2400" b="0" dirty="0" smtClean="0">
                <a:solidFill>
                  <a:prstClr val="black"/>
                </a:solidFill>
              </a:rPr>
              <a:t>Point WebJive to existing Tango DB</a:t>
            </a:r>
          </a:p>
          <a:p>
            <a:pPr marL="457200" lvl="0" indent="-457200">
              <a:spcBef>
                <a:spcPts val="600"/>
              </a:spcBef>
              <a:buAutoNum type="arabicPeriod"/>
            </a:pPr>
            <a:r>
              <a:rPr lang="en-CA" sz="2400" b="0" dirty="0" smtClean="0">
                <a:solidFill>
                  <a:prstClr val="black"/>
                </a:solidFill>
              </a:rPr>
              <a:t>Rerun suite and login through browser</a:t>
            </a:r>
          </a:p>
          <a:p>
            <a:pPr marL="457200" lvl="0" indent="-457200">
              <a:spcBef>
                <a:spcPts val="600"/>
              </a:spcBef>
              <a:buAutoNum type="arabicPeriod"/>
            </a:pPr>
            <a:endParaRPr lang="en-CA" sz="2400" b="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600"/>
              </a:spcBef>
              <a:buAutoNum type="arabicPeriod"/>
            </a:pPr>
            <a:endParaRPr lang="en-CA" sz="2400" b="0" dirty="0" smtClean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600"/>
              </a:spcBef>
              <a:buAutoNum type="arabicPeriod"/>
            </a:pPr>
            <a:endParaRPr lang="en-CA" sz="2400" b="0" dirty="0">
              <a:solidFill>
                <a:prstClr val="black"/>
              </a:solidFill>
            </a:endParaRPr>
          </a:p>
          <a:p>
            <a:pPr marL="457200" lvl="0" indent="-457200">
              <a:spcBef>
                <a:spcPts val="600"/>
              </a:spcBef>
              <a:buAutoNum type="arabicPeriod"/>
            </a:pPr>
            <a:endParaRPr lang="en-CA" sz="2400" b="0" dirty="0" smtClean="0">
              <a:solidFill>
                <a:prstClr val="black"/>
              </a:solidFill>
            </a:endParaRPr>
          </a:p>
          <a:p>
            <a:pPr lvl="0">
              <a:spcBef>
                <a:spcPts val="600"/>
              </a:spcBef>
            </a:pPr>
            <a:r>
              <a:rPr lang="en-CA" sz="2400" b="0" dirty="0" smtClean="0">
                <a:solidFill>
                  <a:prstClr val="black"/>
                </a:solidFill>
              </a:rPr>
              <a:t>* More in-depth steps can be found </a:t>
            </a:r>
            <a:r>
              <a:rPr lang="en-CA" sz="2400" b="0" dirty="0" smtClean="0">
                <a:solidFill>
                  <a:prstClr val="black"/>
                </a:solidFill>
                <a:hlinkClick r:id="rId3"/>
              </a:rPr>
              <a:t>here</a:t>
            </a:r>
            <a:endParaRPr lang="en-CA" sz="2400" b="0" dirty="0" smtClean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49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Setting up WebJive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4602480" cy="4477670"/>
          </a:xfrm>
        </p:spPr>
        <p:txBody>
          <a:bodyPr>
            <a:normAutofit fontScale="77500" lnSpcReduction="20000"/>
          </a:bodyPr>
          <a:lstStyle/>
          <a:p>
            <a:r>
              <a:rPr lang="en-CA" sz="2400" b="0" dirty="0" smtClean="0"/>
              <a:t>- Navigate </a:t>
            </a:r>
            <a:r>
              <a:rPr lang="en-CA" sz="2400" b="0" dirty="0"/>
              <a:t>to localhost:22484/</a:t>
            </a:r>
            <a:r>
              <a:rPr lang="en-CA" sz="2400" b="0" dirty="0" err="1"/>
              <a:t>testdb</a:t>
            </a:r>
            <a:r>
              <a:rPr lang="en-CA" sz="2400" b="0" dirty="0"/>
              <a:t>/</a:t>
            </a:r>
            <a:endParaRPr lang="en-CA" sz="2400" b="0" dirty="0"/>
          </a:p>
          <a:p>
            <a:r>
              <a:rPr lang="en-CA" sz="2400" b="0" dirty="0"/>
              <a:t/>
            </a:r>
            <a:br>
              <a:rPr lang="en-CA" sz="2400" b="0" dirty="0"/>
            </a:br>
            <a:r>
              <a:rPr lang="en-CA" sz="2400" b="0" dirty="0" smtClean="0"/>
              <a:t>- In </a:t>
            </a:r>
            <a:r>
              <a:rPr lang="en-CA" sz="2400" b="0" dirty="0"/>
              <a:t>top right, click login and sign-in using the credentials:</a:t>
            </a:r>
            <a:endParaRPr lang="en-CA" sz="2400" b="0" dirty="0"/>
          </a:p>
          <a:p>
            <a:r>
              <a:rPr lang="en-CA" sz="2400" b="0" dirty="0"/>
              <a:t>Username: user1</a:t>
            </a:r>
            <a:endParaRPr lang="en-CA" sz="2400" b="0" dirty="0"/>
          </a:p>
          <a:p>
            <a:r>
              <a:rPr lang="en-CA" sz="2400" b="0" dirty="0"/>
              <a:t>Password: abc123</a:t>
            </a:r>
            <a:endParaRPr lang="en-CA" sz="2400" b="0" dirty="0"/>
          </a:p>
          <a:p>
            <a:r>
              <a:rPr lang="en-CA" sz="2400" b="0" dirty="0"/>
              <a:t/>
            </a:r>
            <a:br>
              <a:rPr lang="en-CA" sz="2400" b="0" dirty="0"/>
            </a:br>
            <a:r>
              <a:rPr lang="en-CA" sz="2400" b="0" dirty="0"/>
              <a:t>In top left, can switch between “devices” and “dashboards” tabs:</a:t>
            </a:r>
            <a:endParaRPr lang="en-CA" sz="2400" b="0" dirty="0"/>
          </a:p>
          <a:p>
            <a:r>
              <a:rPr lang="en-CA" sz="2400" b="0" dirty="0"/>
              <a:t/>
            </a:r>
            <a:br>
              <a:rPr lang="en-CA" sz="2400" b="0" dirty="0"/>
            </a:br>
            <a:r>
              <a:rPr lang="en-CA" sz="2400" b="0" dirty="0"/>
              <a:t>Devices - Similar to the Jive view of listed devices</a:t>
            </a:r>
            <a:endParaRPr lang="en-CA" sz="2400" b="0" dirty="0"/>
          </a:p>
          <a:p>
            <a:r>
              <a:rPr lang="en-CA" sz="2400" b="0" dirty="0"/>
              <a:t/>
            </a:r>
            <a:br>
              <a:rPr lang="en-CA" sz="2400" b="0" dirty="0"/>
            </a:br>
            <a:r>
              <a:rPr lang="en-CA" sz="2400" b="0" dirty="0"/>
              <a:t>Dashboard - Where you create and run a dashboard monitor</a:t>
            </a:r>
            <a:endParaRPr lang="en-CA" sz="2400" b="0" dirty="0"/>
          </a:p>
          <a:p>
            <a:r>
              <a:rPr lang="en-CA" sz="2400" dirty="0"/>
              <a:t/>
            </a:r>
            <a:br>
              <a:rPr lang="en-CA" sz="2400" dirty="0"/>
            </a:br>
            <a:endParaRPr lang="en-CA" sz="2400" b="0" dirty="0">
              <a:solidFill>
                <a:prstClr val="black"/>
              </a:solidFill>
            </a:endParaRPr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ttps://lh4.googleusercontent.com/fCtuPi007EG_m9zbCRUtJKf56yrvqD_9y29R3LFqCZepq6G_2tfPSJs6Q_kO2yhiPBN9ZwKCE8LSLcYGNsEfJ5BZLy84Vl7LZdF4ISLJEaXzYUbkNHJh-faOOUAazBa3d67hahmbj6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15" r="4644" b="29663"/>
          <a:stretch/>
        </p:blipFill>
        <p:spPr bwMode="auto">
          <a:xfrm>
            <a:off x="5541326" y="3627119"/>
            <a:ext cx="4624669" cy="1783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s://lh5.googleusercontent.com/tiRL0mUWqBOuNfnP25HjJin4lJUaEUUxRrQiqHHtBxBnN3vK6H4iGUhTRsk6plDCekuEqL1rvIh8BDm2Vk60vmxSJQ7jXXx3mSzVLxzoxWuyoDMkemdYz_igLvgs2q9_f-9bgsbqq9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327" y="1222774"/>
            <a:ext cx="5929224" cy="217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95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Using WebJive – Devices Tab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9600" y="1283368"/>
            <a:ext cx="3638710" cy="447767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endParaRPr lang="en-CA" sz="2400" b="0" dirty="0"/>
          </a:p>
        </p:txBody>
      </p:sp>
      <p:pic>
        <p:nvPicPr>
          <p:cNvPr id="4" name="Picture 2" descr="https://webjive-demo.maxiv.lu.se/favicon.ic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274638"/>
            <a:ext cx="914400" cy="91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283368"/>
            <a:ext cx="8900160" cy="4866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11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8475</TotalTime>
  <Words>460</Words>
  <Application>Microsoft Office PowerPoint</Application>
  <PresentationFormat>Widescreen</PresentationFormat>
  <Paragraphs>93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Calibri</vt:lpstr>
      <vt:lpstr>Courier New</vt:lpstr>
      <vt:lpstr>Lato</vt:lpstr>
      <vt:lpstr>Wingdings</vt:lpstr>
      <vt:lpstr>2_Office Theme</vt:lpstr>
      <vt:lpstr>3_Office Theme</vt:lpstr>
      <vt:lpstr> WebJive for CIPA</vt:lpstr>
      <vt:lpstr>The Goal of this Investigation</vt:lpstr>
      <vt:lpstr>The Goal of this Investigation</vt:lpstr>
      <vt:lpstr>What is WebJive</vt:lpstr>
      <vt:lpstr>The Whole System</vt:lpstr>
      <vt:lpstr>The WebJive Suite</vt:lpstr>
      <vt:lpstr>Setting up WebJive Locally</vt:lpstr>
      <vt:lpstr>Setting up WebJive</vt:lpstr>
      <vt:lpstr>Using WebJive – Devices Tab</vt:lpstr>
      <vt:lpstr>Using WebJive – Dashboards Tab</vt:lpstr>
      <vt:lpstr>Using WebJive – Running a Dashboard</vt:lpstr>
      <vt:lpstr>Using WebJive – Dashboards Tab</vt:lpstr>
      <vt:lpstr>Using WebJive - Widgets</vt:lpstr>
      <vt:lpstr>Using WebJive - Drivers</vt:lpstr>
      <vt:lpstr>Using WebJive - Drivers</vt:lpstr>
      <vt:lpstr>Using WebJive - Examples</vt:lpstr>
      <vt:lpstr>Using WebJive - Examples</vt:lpstr>
      <vt:lpstr>WebJive - Summary</vt:lpstr>
    </vt:vector>
  </TitlesOfParts>
  <Company>NRC-CNRC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CIPA Software – WebJive</dc:title>
  <dc:creator>Nestorovski, Stefan</dc:creator>
  <cp:lastModifiedBy>Nestorovski, Stefan</cp:lastModifiedBy>
  <cp:revision>50</cp:revision>
  <dcterms:created xsi:type="dcterms:W3CDTF">2020-11-18T19:07:03Z</dcterms:created>
  <dcterms:modified xsi:type="dcterms:W3CDTF">2020-12-09T16:35:57Z</dcterms:modified>
</cp:coreProperties>
</file>