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86" r:id="rId2"/>
  </p:sldMasterIdLst>
  <p:notesMasterIdLst>
    <p:notesMasterId r:id="rId8"/>
  </p:notesMasterIdLst>
  <p:sldIdLst>
    <p:sldId id="264" r:id="rId3"/>
    <p:sldId id="265" r:id="rId4"/>
    <p:sldId id="268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9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4C1E9-A615-4938-A3F2-CED4082F95A4}" type="datetimeFigureOut">
              <a:rPr lang="en-CA" smtClean="0"/>
              <a:t>2020-11-18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E1C73-8D46-440F-94BA-47E81F777DA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5991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E81F-4939-485C-9BE6-1FE5FA19A334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00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743201"/>
            <a:ext cx="10464800" cy="1470025"/>
          </a:xfrm>
        </p:spPr>
        <p:txBody>
          <a:bodyPr anchor="t"/>
          <a:lstStyle>
            <a:lvl1pPr algn="l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 goes here</a:t>
            </a:r>
            <a:br>
              <a:rPr lang="en-US" dirty="0"/>
            </a:br>
            <a:r>
              <a:rPr lang="en-US" dirty="0"/>
              <a:t>with room for two lines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057400"/>
            <a:ext cx="10464800" cy="762000"/>
          </a:xfrm>
        </p:spPr>
        <p:txBody>
          <a:bodyPr>
            <a:normAutofit/>
          </a:bodyPr>
          <a:lstStyle>
            <a:lvl1pPr marL="0" indent="0" algn="l">
              <a:buNone/>
              <a:defRPr sz="2800" b="1" baseline="0">
                <a:solidFill>
                  <a:srgbClr val="0070C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13" name="Picture 12" descr="FIP-e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914400" y="6275832"/>
            <a:ext cx="10399797" cy="277369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 userDrawn="1">
            <p:ph sz="quarter" idx="12" hasCustomPrompt="1"/>
          </p:nvPr>
        </p:nvSpPr>
        <p:spPr>
          <a:xfrm>
            <a:off x="914400" y="4343400"/>
            <a:ext cx="10464800" cy="457200"/>
          </a:xfrm>
        </p:spPr>
        <p:txBody>
          <a:bodyPr>
            <a:normAutofit/>
          </a:bodyPr>
          <a:lstStyle>
            <a:lvl1pPr>
              <a:defRPr sz="2000" b="1">
                <a:solidFill>
                  <a:srgbClr val="003366"/>
                </a:solidFill>
              </a:defRPr>
            </a:lvl1pPr>
          </a:lstStyle>
          <a:p>
            <a:r>
              <a:rPr lang="en-US" dirty="0"/>
              <a:t>Author name, title</a:t>
            </a:r>
          </a:p>
        </p:txBody>
      </p:sp>
      <p:sp>
        <p:nvSpPr>
          <p:cNvPr id="16" name="Content Placeholder 4"/>
          <p:cNvSpPr>
            <a:spLocks noGrp="1"/>
          </p:cNvSpPr>
          <p:nvPr userDrawn="1">
            <p:ph sz="quarter" idx="13"/>
          </p:nvPr>
        </p:nvSpPr>
        <p:spPr>
          <a:xfrm>
            <a:off x="914400" y="4800600"/>
            <a:ext cx="10464800" cy="457200"/>
          </a:xfrm>
        </p:spPr>
        <p:txBody>
          <a:bodyPr>
            <a:normAutofit/>
          </a:bodyPr>
          <a:lstStyle>
            <a:lvl1pPr>
              <a:defRPr sz="1600" b="1" baseline="0">
                <a:solidFill>
                  <a:srgbClr val="0066CC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 descr="nrc-badge2010-e-rgb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6400" y="152400"/>
            <a:ext cx="2290368" cy="1066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2800" y="322527"/>
            <a:ext cx="2670339" cy="68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1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slide wt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600" y="1600200"/>
            <a:ext cx="10972800" cy="4343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554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9600" y="1600200"/>
            <a:ext cx="5181600" cy="42672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1600200"/>
            <a:ext cx="5486400" cy="426720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43425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1363881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5933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895600"/>
            <a:ext cx="10363200" cy="762000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Discussion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3733799"/>
            <a:ext cx="10363200" cy="762000"/>
          </a:xfrm>
        </p:spPr>
        <p:txBody>
          <a:bodyPr>
            <a:normAutofit/>
          </a:bodyPr>
          <a:lstStyle>
            <a:lvl1pPr marL="0" indent="0" algn="l">
              <a:buNone/>
              <a:defRPr sz="2800" b="1" baseline="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Thank you</a:t>
            </a:r>
          </a:p>
        </p:txBody>
      </p:sp>
      <p:pic>
        <p:nvPicPr>
          <p:cNvPr id="8" name="Picture 7" descr="FIP-e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914400" y="6275832"/>
            <a:ext cx="10399797" cy="277369"/>
          </a:xfrm>
          <a:prstGeom prst="rect">
            <a:avLst/>
          </a:prstGeom>
        </p:spPr>
      </p:pic>
      <p:pic>
        <p:nvPicPr>
          <p:cNvPr id="11" name="Picture 10" descr="nrc-badge2010-e-rgb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6400" y="152400"/>
            <a:ext cx="2290368" cy="10668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4" descr="https://digitalglobe-marketing.s3.amazonaws.com/files/signature/mda_maxar_email_logo_wide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6" r="15652" b="15517"/>
          <a:stretch>
            <a:fillRect/>
          </a:stretch>
        </p:blipFill>
        <p:spPr bwMode="auto">
          <a:xfrm>
            <a:off x="9503812" y="244476"/>
            <a:ext cx="233788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23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10972800" cy="3962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171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slide wt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600" y="1600200"/>
            <a:ext cx="10972800" cy="4343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516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9600" y="1600200"/>
            <a:ext cx="5181600" cy="42672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1600200"/>
            <a:ext cx="5486400" cy="426720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804333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24599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895600"/>
            <a:ext cx="10363200" cy="762000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Discussion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3733799"/>
            <a:ext cx="10363200" cy="762000"/>
          </a:xfrm>
        </p:spPr>
        <p:txBody>
          <a:bodyPr>
            <a:normAutofit/>
          </a:bodyPr>
          <a:lstStyle>
            <a:lvl1pPr marL="0" indent="0" algn="l">
              <a:buNone/>
              <a:defRPr sz="2800" b="1" baseline="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Thank you</a:t>
            </a:r>
          </a:p>
        </p:txBody>
      </p:sp>
      <p:pic>
        <p:nvPicPr>
          <p:cNvPr id="8" name="Picture 7" descr="FIP-e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914400" y="6275832"/>
            <a:ext cx="10399797" cy="277369"/>
          </a:xfrm>
          <a:prstGeom prst="rect">
            <a:avLst/>
          </a:prstGeom>
        </p:spPr>
      </p:pic>
      <p:pic>
        <p:nvPicPr>
          <p:cNvPr id="11" name="Picture 10" descr="nrc-badge2010-e-rgb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6400" y="152400"/>
            <a:ext cx="2290368" cy="10668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4" descr="https://digitalglobe-marketing.s3.amazonaws.com/files/signature/mda_maxar_email_logo_wide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6" r="15652" b="15517"/>
          <a:stretch>
            <a:fillRect/>
          </a:stretch>
        </p:blipFill>
        <p:spPr bwMode="auto">
          <a:xfrm>
            <a:off x="9503812" y="244476"/>
            <a:ext cx="233788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9736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743201"/>
            <a:ext cx="10464800" cy="1470025"/>
          </a:xfrm>
        </p:spPr>
        <p:txBody>
          <a:bodyPr anchor="t"/>
          <a:lstStyle>
            <a:lvl1pPr algn="l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 goes here</a:t>
            </a:r>
            <a:br>
              <a:rPr lang="en-US" dirty="0"/>
            </a:br>
            <a:r>
              <a:rPr lang="en-US" dirty="0"/>
              <a:t>with room for two lines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057400"/>
            <a:ext cx="10464800" cy="762000"/>
          </a:xfrm>
        </p:spPr>
        <p:txBody>
          <a:bodyPr>
            <a:normAutofit/>
          </a:bodyPr>
          <a:lstStyle>
            <a:lvl1pPr marL="0" indent="0" algn="l">
              <a:buNone/>
              <a:defRPr sz="2800" b="1" baseline="0">
                <a:solidFill>
                  <a:srgbClr val="0070C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13" name="Picture 12" descr="FIP-e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914400" y="6275832"/>
            <a:ext cx="10399797" cy="277369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 userDrawn="1">
            <p:ph sz="quarter" idx="12" hasCustomPrompt="1"/>
          </p:nvPr>
        </p:nvSpPr>
        <p:spPr>
          <a:xfrm>
            <a:off x="914400" y="4343400"/>
            <a:ext cx="10464800" cy="457200"/>
          </a:xfrm>
        </p:spPr>
        <p:txBody>
          <a:bodyPr>
            <a:normAutofit/>
          </a:bodyPr>
          <a:lstStyle>
            <a:lvl1pPr>
              <a:defRPr sz="2000" b="1">
                <a:solidFill>
                  <a:srgbClr val="003366"/>
                </a:solidFill>
              </a:defRPr>
            </a:lvl1pPr>
          </a:lstStyle>
          <a:p>
            <a:r>
              <a:rPr lang="en-US" dirty="0"/>
              <a:t>Author name, title</a:t>
            </a:r>
          </a:p>
        </p:txBody>
      </p:sp>
      <p:sp>
        <p:nvSpPr>
          <p:cNvPr id="16" name="Content Placeholder 4"/>
          <p:cNvSpPr>
            <a:spLocks noGrp="1"/>
          </p:cNvSpPr>
          <p:nvPr userDrawn="1">
            <p:ph sz="quarter" idx="13"/>
          </p:nvPr>
        </p:nvSpPr>
        <p:spPr>
          <a:xfrm>
            <a:off x="914400" y="4800600"/>
            <a:ext cx="10464800" cy="457200"/>
          </a:xfrm>
        </p:spPr>
        <p:txBody>
          <a:bodyPr>
            <a:normAutofit/>
          </a:bodyPr>
          <a:lstStyle>
            <a:lvl1pPr>
              <a:defRPr sz="1600" b="1" baseline="0">
                <a:solidFill>
                  <a:srgbClr val="0066CC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 descr="nrc-badge2010-e-rgb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6400" y="152400"/>
            <a:ext cx="2290368" cy="1066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2800" y="322527"/>
            <a:ext cx="2670339" cy="68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87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10972800" cy="3962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273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 descr="nrc-badge2010-e-rg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18401" y="6181344"/>
            <a:ext cx="1452748" cy="67665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4" descr="https://digitalglobe-marketing.s3.amazonaws.com/files/signature/mda_maxar_email_logo_wide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6" r="15652" b="15517"/>
          <a:stretch>
            <a:fillRect/>
          </a:stretch>
        </p:blipFill>
        <p:spPr bwMode="auto">
          <a:xfrm>
            <a:off x="9550400" y="6340906"/>
            <a:ext cx="1599672" cy="40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32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Arial Black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231775" indent="-231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61963" indent="-230188" algn="l" defTabSz="914400" rtl="0" eaLnBrk="1" latinLnBrk="0" hangingPunct="1">
        <a:spcBef>
          <a:spcPct val="20000"/>
        </a:spcBef>
        <a:buFont typeface="Arial" pitchFamily="34" charset="0"/>
        <a:buChar char="-"/>
        <a:defRPr sz="1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4213" indent="-223838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14400" indent="-230188" algn="l" defTabSz="914400" rtl="0" eaLnBrk="1" latinLnBrk="0" hangingPunct="1">
        <a:spcBef>
          <a:spcPct val="20000"/>
        </a:spcBef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 descr="nrc-badge2010-e-rg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18401" y="6181344"/>
            <a:ext cx="1452748" cy="67665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4" descr="https://digitalglobe-marketing.s3.amazonaws.com/files/signature/mda_maxar_email_logo_wide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6" r="15652" b="15517"/>
          <a:stretch>
            <a:fillRect/>
          </a:stretch>
        </p:blipFill>
        <p:spPr bwMode="auto">
          <a:xfrm>
            <a:off x="9550400" y="6340906"/>
            <a:ext cx="1599672" cy="40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99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Arial Black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231775" indent="-231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61963" indent="-230188" algn="l" defTabSz="914400" rtl="0" eaLnBrk="1" latinLnBrk="0" hangingPunct="1">
        <a:spcBef>
          <a:spcPct val="20000"/>
        </a:spcBef>
        <a:buFont typeface="Arial" pitchFamily="34" charset="0"/>
        <a:buChar char="-"/>
        <a:defRPr sz="1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4213" indent="-223838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14400" indent="-230188" algn="l" defTabSz="914400" rtl="0" eaLnBrk="1" latinLnBrk="0" hangingPunct="1">
        <a:spcBef>
          <a:spcPct val="20000"/>
        </a:spcBef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7221" y="1536364"/>
            <a:ext cx="9432758" cy="1738241"/>
          </a:xfrm>
        </p:spPr>
        <p:txBody>
          <a:bodyPr>
            <a:normAutofit/>
          </a:bodyPr>
          <a:lstStyle/>
          <a:p>
            <a:r>
              <a:rPr lang="en-US" sz="3100" dirty="0"/>
              <a:t>PI#8 – Demo, Features  </a:t>
            </a:r>
            <a:r>
              <a:rPr lang="en-US" sz="3100" dirty="0" smtClean="0"/>
              <a:t>SPO-831 </a:t>
            </a:r>
            <a:r>
              <a:rPr lang="en-US" sz="3100" dirty="0"/>
              <a:t>&amp; </a:t>
            </a:r>
            <a:r>
              <a:rPr lang="en-US" sz="3100" dirty="0" smtClean="0"/>
              <a:t>SP-476:</a:t>
            </a:r>
            <a:r>
              <a:rPr lang="en-US" sz="2700" dirty="0" smtClean="0"/>
              <a:t> Updating Board Support Monitor Package (BSMP) and implementing to </a:t>
            </a:r>
            <a:r>
              <a:rPr lang="en-US" sz="2700" dirty="0" err="1" smtClean="0"/>
              <a:t>webJive</a:t>
            </a:r>
            <a:endParaRPr lang="en-CA" sz="31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209800" y="4953000"/>
            <a:ext cx="7848600" cy="457200"/>
          </a:xfrm>
        </p:spPr>
        <p:txBody>
          <a:bodyPr/>
          <a:lstStyle/>
          <a:p>
            <a:r>
              <a:rPr lang="en-CA" dirty="0" smtClean="0"/>
              <a:t>NRC/MDA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209800" y="5334000"/>
            <a:ext cx="7848600" cy="457200"/>
          </a:xfrm>
        </p:spPr>
        <p:txBody>
          <a:bodyPr/>
          <a:lstStyle/>
          <a:p>
            <a:r>
              <a:rPr lang="en-US" dirty="0" smtClean="0"/>
              <a:t>19 Nov </a:t>
            </a:r>
            <a:r>
              <a:rPr lang="en-US" dirty="0" smtClean="0"/>
              <a:t>2020</a:t>
            </a:r>
            <a:endParaRPr lang="en-C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127010"/>
              </p:ext>
            </p:extLst>
          </p:nvPr>
        </p:nvGraphicFramePr>
        <p:xfrm>
          <a:off x="1227221" y="3260578"/>
          <a:ext cx="9432758" cy="1245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2758">
                  <a:extLst>
                    <a:ext uri="{9D8B030D-6E8A-4147-A177-3AD203B41FA5}">
                      <a16:colId xmlns:a16="http://schemas.microsoft.com/office/drawing/2014/main" xmlns="" val="3085699616"/>
                    </a:ext>
                  </a:extLst>
                </a:gridCol>
              </a:tblGrid>
              <a:tr h="415310">
                <a:tc>
                  <a:txBody>
                    <a:bodyPr/>
                    <a:lstStyle/>
                    <a:p>
                      <a:r>
                        <a:rPr lang="en-US" dirty="0" smtClean="0"/>
                        <a:t>PI8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68264003"/>
                  </a:ext>
                </a:extLst>
              </a:tr>
              <a:tr h="415310">
                <a:tc>
                  <a:txBody>
                    <a:bodyPr/>
                    <a:lstStyle/>
                    <a:p>
                      <a:r>
                        <a:rPr lang="en-CA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SP-476:</a:t>
                      </a:r>
                      <a:r>
                        <a:rPr lang="en-CA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CA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TALON-DX Board Support Master GUI - packaging and deployment - Part 1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3187141"/>
                  </a:ext>
                </a:extLst>
              </a:tr>
              <a:tr h="415310">
                <a:tc>
                  <a:txBody>
                    <a:bodyPr/>
                    <a:lstStyle/>
                    <a:p>
                      <a:r>
                        <a:rPr lang="en-CA" dirty="0" smtClean="0"/>
                        <a:t>SPO</a:t>
                      </a:r>
                      <a:r>
                        <a:rPr lang="en-CA" baseline="0" dirty="0" smtClean="0"/>
                        <a:t>-831: </a:t>
                      </a:r>
                      <a:r>
                        <a:rPr lang="en-CA" dirty="0" smtClean="0"/>
                        <a:t>Incorporate </a:t>
                      </a:r>
                      <a:r>
                        <a:rPr lang="en-CA" dirty="0" err="1" smtClean="0"/>
                        <a:t>Webjive</a:t>
                      </a:r>
                      <a:r>
                        <a:rPr lang="en-CA" dirty="0" smtClean="0"/>
                        <a:t> in TALON development environment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9021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06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10812379" cy="4477670"/>
          </a:xfrm>
        </p:spPr>
        <p:txBody>
          <a:bodyPr>
            <a:noAutofit/>
          </a:bodyPr>
          <a:lstStyle/>
          <a:p>
            <a:r>
              <a:rPr lang="en-CA" sz="3200" dirty="0" smtClean="0"/>
              <a:t>SPO-476</a:t>
            </a:r>
            <a:endParaRPr lang="en-CA" sz="2400" dirty="0"/>
          </a:p>
          <a:p>
            <a:r>
              <a:rPr lang="en-CA" sz="2000" dirty="0" smtClean="0"/>
              <a:t>- Demonstrated </a:t>
            </a:r>
            <a:r>
              <a:rPr lang="en-CA" sz="2000" dirty="0"/>
              <a:t>understanding of how to provide graphical user interface to TANGO device servers within the </a:t>
            </a:r>
            <a:r>
              <a:rPr lang="en-CA" sz="2000" dirty="0" err="1"/>
              <a:t>WebJIVE</a:t>
            </a:r>
            <a:r>
              <a:rPr lang="en-CA" sz="2000" dirty="0"/>
              <a:t> </a:t>
            </a:r>
            <a:r>
              <a:rPr lang="en-CA" sz="2000" dirty="0" smtClean="0"/>
              <a:t>platform</a:t>
            </a:r>
          </a:p>
          <a:p>
            <a:endParaRPr lang="en-CA" sz="2000" dirty="0"/>
          </a:p>
          <a:p>
            <a:r>
              <a:rPr lang="en-CA" sz="2000" dirty="0" smtClean="0"/>
              <a:t>- Talon-DX </a:t>
            </a:r>
            <a:r>
              <a:rPr lang="en-CA" sz="2000" dirty="0"/>
              <a:t>Board Support Monitor &amp; Control GUI functional within the </a:t>
            </a:r>
            <a:r>
              <a:rPr lang="en-CA" sz="2000" dirty="0" err="1"/>
              <a:t>WebJIVE</a:t>
            </a:r>
            <a:r>
              <a:rPr lang="en-CA" sz="2000" dirty="0"/>
              <a:t> </a:t>
            </a:r>
            <a:r>
              <a:rPr lang="en-CA" sz="2000" dirty="0" smtClean="0"/>
              <a:t>platform</a:t>
            </a:r>
          </a:p>
          <a:p>
            <a:endParaRPr lang="en-US" sz="2000" b="0" dirty="0" smtClean="0"/>
          </a:p>
          <a:p>
            <a:r>
              <a:rPr lang="en-US" sz="3200" dirty="0" smtClean="0"/>
              <a:t>SP-831</a:t>
            </a:r>
            <a:endParaRPr lang="en-US" sz="2000" dirty="0"/>
          </a:p>
          <a:p>
            <a:r>
              <a:rPr lang="en-US" sz="2000" dirty="0" smtClean="0"/>
              <a:t>- </a:t>
            </a:r>
            <a:r>
              <a:rPr lang="en-CA" sz="2000" dirty="0" smtClean="0"/>
              <a:t>Learn </a:t>
            </a:r>
            <a:r>
              <a:rPr lang="en-CA" sz="2000" dirty="0"/>
              <a:t>how to use </a:t>
            </a:r>
            <a:r>
              <a:rPr lang="en-CA" sz="2000" dirty="0" err="1"/>
              <a:t>Webjive</a:t>
            </a:r>
            <a:r>
              <a:rPr lang="en-CA" sz="2000" dirty="0"/>
              <a:t>  to develop GUIs  that communicate with software running on TALON-DX Board HPS. </a:t>
            </a:r>
          </a:p>
          <a:p>
            <a:pPr marL="0" lvl="1" indent="0">
              <a:buNone/>
            </a:pPr>
            <a:endParaRPr lang="en-CA" dirty="0"/>
          </a:p>
          <a:p>
            <a:pPr marL="0" lvl="1" indent="0">
              <a:buNone/>
            </a:pPr>
            <a:r>
              <a:rPr lang="en-CA" dirty="0" smtClean="0"/>
              <a:t>- TALON </a:t>
            </a:r>
            <a:r>
              <a:rPr lang="en-CA" dirty="0"/>
              <a:t>Board GUI based on </a:t>
            </a:r>
            <a:r>
              <a:rPr lang="en-CA" dirty="0" err="1"/>
              <a:t>Webjive</a:t>
            </a:r>
            <a:r>
              <a:rPr lang="en-CA" dirty="0"/>
              <a:t> framework that displays the key monitoring points for the devices located on the board. </a:t>
            </a:r>
          </a:p>
          <a:p>
            <a:pPr marL="0" lvl="1" indent="0">
              <a:buNone/>
            </a:pPr>
            <a:endParaRPr lang="en-CA" dirty="0"/>
          </a:p>
          <a:p>
            <a:pPr marL="0" lvl="1" indent="0">
              <a:buNone/>
            </a:pPr>
            <a:r>
              <a:rPr lang="en-CA" dirty="0"/>
              <a:t> 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181959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achieved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10812379" cy="4507832"/>
          </a:xfrm>
        </p:spPr>
        <p:txBody>
          <a:bodyPr>
            <a:normAutofit/>
          </a:bodyPr>
          <a:lstStyle/>
          <a:p>
            <a:pPr marL="687388" lvl="2" indent="-225425">
              <a:buFont typeface="Arial" pitchFamily="34" charset="0"/>
              <a:buChar char="•"/>
            </a:pPr>
            <a:r>
              <a:rPr lang="en-US" sz="2800" b="0" dirty="0" smtClean="0">
                <a:solidFill>
                  <a:prstClr val="black"/>
                </a:solidFill>
              </a:rPr>
              <a:t>BSMP </a:t>
            </a:r>
            <a:r>
              <a:rPr lang="en-US" sz="2800" b="0" dirty="0">
                <a:solidFill>
                  <a:prstClr val="black"/>
                </a:solidFill>
              </a:rPr>
              <a:t>device servers all combined into one singular package:</a:t>
            </a:r>
          </a:p>
          <a:p>
            <a:pPr marL="1141413" lvl="4" indent="-227013"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</a:rPr>
              <a:t>Temperature/humidity, ADC, Fan, Pm Bus, EEPROM, Mid </a:t>
            </a:r>
            <a:r>
              <a:rPr lang="en-US" sz="2800" dirty="0">
                <a:solidFill>
                  <a:prstClr val="black"/>
                </a:solidFill>
              </a:rPr>
              <a:t>Board Optics</a:t>
            </a:r>
          </a:p>
          <a:p>
            <a:pPr marL="687388" lvl="2" indent="-225425">
              <a:buFont typeface="Arial" pitchFamily="34" charset="0"/>
              <a:buChar char="•"/>
            </a:pPr>
            <a:r>
              <a:rPr lang="en-US" sz="2800" b="0" dirty="0">
                <a:solidFill>
                  <a:prstClr val="black"/>
                </a:solidFill>
              </a:rPr>
              <a:t>Dashboards to display each </a:t>
            </a:r>
            <a:r>
              <a:rPr lang="en-US" sz="2800" b="0" dirty="0" smtClean="0">
                <a:solidFill>
                  <a:prstClr val="black"/>
                </a:solidFill>
              </a:rPr>
              <a:t>device server created </a:t>
            </a:r>
            <a:r>
              <a:rPr lang="en-US" sz="2800" b="0" dirty="0">
                <a:solidFill>
                  <a:prstClr val="black"/>
                </a:solidFill>
              </a:rPr>
              <a:t>in the </a:t>
            </a:r>
            <a:r>
              <a:rPr lang="en-US" sz="2800" b="0" dirty="0" err="1" smtClean="0">
                <a:solidFill>
                  <a:prstClr val="black"/>
                </a:solidFill>
              </a:rPr>
              <a:t>webJive</a:t>
            </a:r>
            <a:endParaRPr lang="en-US" sz="2800" b="0" dirty="0">
              <a:solidFill>
                <a:prstClr val="black"/>
              </a:solidFill>
            </a:endParaRPr>
          </a:p>
          <a:p>
            <a:pPr marL="687388" lvl="2" indent="-225425">
              <a:buFont typeface="Arial" pitchFamily="34" charset="0"/>
              <a:buChar char="•"/>
            </a:pPr>
            <a:r>
              <a:rPr lang="en-US" sz="2800" b="0" dirty="0">
                <a:solidFill>
                  <a:prstClr val="black"/>
                </a:solidFill>
              </a:rPr>
              <a:t>Feedback given to </a:t>
            </a:r>
            <a:r>
              <a:rPr lang="en-US" sz="2800" b="0" dirty="0" err="1">
                <a:solidFill>
                  <a:prstClr val="black"/>
                </a:solidFill>
              </a:rPr>
              <a:t>webJive</a:t>
            </a:r>
            <a:r>
              <a:rPr lang="en-US" sz="2800" b="0" dirty="0">
                <a:solidFill>
                  <a:prstClr val="black"/>
                </a:solidFill>
              </a:rPr>
              <a:t> team on how to improve our use</a:t>
            </a:r>
            <a:endParaRPr lang="en-US" sz="2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00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WebJive</a:t>
            </a:r>
            <a:r>
              <a:rPr lang="en-CA" dirty="0"/>
              <a:t> to Talon Board Connection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92" y="1417638"/>
            <a:ext cx="11637292" cy="455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64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WebJive</a:t>
            </a:r>
            <a:r>
              <a:rPr lang="en-CA" dirty="0"/>
              <a:t> Drivers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283368"/>
            <a:ext cx="5261812" cy="4477670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</a:pPr>
            <a:r>
              <a:rPr lang="en-CA" sz="2100" b="0" dirty="0">
                <a:solidFill>
                  <a:prstClr val="black"/>
                </a:solidFill>
              </a:rPr>
              <a:t>Pros:</a:t>
            </a:r>
          </a:p>
          <a:p>
            <a:pPr marL="227013" lvl="0" indent="-227013">
              <a:spcBef>
                <a:spcPts val="600"/>
              </a:spcBef>
              <a:buFontTx/>
              <a:buChar char="-"/>
            </a:pPr>
            <a:r>
              <a:rPr lang="en-CA" sz="2100" b="0" dirty="0">
                <a:solidFill>
                  <a:prstClr val="black"/>
                </a:solidFill>
              </a:rPr>
              <a:t>Allows code that is solely used for </a:t>
            </a:r>
            <a:r>
              <a:rPr lang="en-CA" sz="2100" b="0" dirty="0" err="1">
                <a:solidFill>
                  <a:prstClr val="black"/>
                </a:solidFill>
              </a:rPr>
              <a:t>webjive</a:t>
            </a:r>
            <a:r>
              <a:rPr lang="en-CA" sz="2100" b="0" dirty="0">
                <a:solidFill>
                  <a:prstClr val="black"/>
                </a:solidFill>
              </a:rPr>
              <a:t> to be abstracted out of the code from the main device servers</a:t>
            </a:r>
          </a:p>
          <a:p>
            <a:pPr marL="227013" lvl="0" indent="-227013">
              <a:spcBef>
                <a:spcPts val="600"/>
              </a:spcBef>
              <a:buFontTx/>
              <a:buChar char="-"/>
            </a:pPr>
            <a:r>
              <a:rPr lang="en-CA" sz="2100" b="0" dirty="0">
                <a:solidFill>
                  <a:prstClr val="black"/>
                </a:solidFill>
              </a:rPr>
              <a:t>Only a single dashboard needs to be created to support all talon-dx boards</a:t>
            </a:r>
          </a:p>
          <a:p>
            <a:pPr lvl="0">
              <a:spcBef>
                <a:spcPts val="600"/>
              </a:spcBef>
            </a:pPr>
            <a:r>
              <a:rPr lang="en-CA" sz="2100" b="0" dirty="0">
                <a:solidFill>
                  <a:prstClr val="black"/>
                </a:solidFill>
              </a:rPr>
              <a:t>Cons:</a:t>
            </a:r>
          </a:p>
          <a:p>
            <a:pPr marL="227013" lvl="0" indent="-227013">
              <a:spcBef>
                <a:spcPts val="600"/>
              </a:spcBef>
              <a:buFontTx/>
              <a:buChar char="-"/>
            </a:pPr>
            <a:r>
              <a:rPr lang="en-CA" sz="2100" b="0" dirty="0">
                <a:solidFill>
                  <a:prstClr val="black"/>
                </a:solidFill>
              </a:rPr>
              <a:t>Extra work to implement</a:t>
            </a:r>
          </a:p>
          <a:p>
            <a:pPr marL="227013" lvl="0" indent="-227013">
              <a:spcBef>
                <a:spcPts val="600"/>
              </a:spcBef>
              <a:buFontTx/>
              <a:buChar char="-"/>
            </a:pPr>
            <a:r>
              <a:rPr lang="en-CA" sz="2100" b="0" dirty="0">
                <a:solidFill>
                  <a:prstClr val="black"/>
                </a:solidFill>
              </a:rPr>
              <a:t>Responses back and forth between dashboard and devices slower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0125" y="2132211"/>
            <a:ext cx="5311971" cy="151645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784464" y="2046904"/>
            <a:ext cx="4477093" cy="97249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784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230</Words>
  <Application>Microsoft Office PowerPoint</Application>
  <PresentationFormat>Widescreen</PresentationFormat>
  <Paragraphs>32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Courier New</vt:lpstr>
      <vt:lpstr>Wingdings</vt:lpstr>
      <vt:lpstr>2_Office Theme</vt:lpstr>
      <vt:lpstr>3_Office Theme</vt:lpstr>
      <vt:lpstr>PI#8 – Demo, Features  SPO-831 &amp; SP-476: Updating Board Support Monitor Package (BSMP) and implementing to webJive</vt:lpstr>
      <vt:lpstr>Objectives</vt:lpstr>
      <vt:lpstr>What was achieved</vt:lpstr>
      <vt:lpstr>WebJive to Talon Board Connection</vt:lpstr>
      <vt:lpstr>WebJive Drivers</vt:lpstr>
    </vt:vector>
  </TitlesOfParts>
  <Company>NRC-CNRC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CIPA Software – WebJive</dc:title>
  <dc:creator>Nestorovski, Stefan</dc:creator>
  <cp:lastModifiedBy>Nestorovski, Stefan</cp:lastModifiedBy>
  <cp:revision>17</cp:revision>
  <dcterms:created xsi:type="dcterms:W3CDTF">2020-11-18T19:07:03Z</dcterms:created>
  <dcterms:modified xsi:type="dcterms:W3CDTF">2020-11-19T15:23:02Z</dcterms:modified>
</cp:coreProperties>
</file>