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76" r:id="rId2"/>
    <p:sldId id="377" r:id="rId3"/>
    <p:sldId id="378" r:id="rId4"/>
    <p:sldId id="379" r:id="rId5"/>
    <p:sldId id="372" r:id="rId6"/>
    <p:sldId id="371" r:id="rId7"/>
    <p:sldId id="373" r:id="rId8"/>
    <p:sldId id="374" r:id="rId9"/>
    <p:sldId id="375" r:id="rId10"/>
    <p:sldId id="381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2">
          <p15:clr>
            <a:srgbClr val="A4A3A4"/>
          </p15:clr>
        </p15:guide>
        <p15:guide id="2" pos="55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51A1"/>
    <a:srgbClr val="0099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5923" autoAdjust="0"/>
  </p:normalViewPr>
  <p:slideViewPr>
    <p:cSldViewPr>
      <p:cViewPr varScale="1">
        <p:scale>
          <a:sx n="100" d="100"/>
          <a:sy n="100" d="100"/>
        </p:scale>
        <p:origin x="931" y="77"/>
      </p:cViewPr>
      <p:guideLst>
        <p:guide orient="horz" pos="192"/>
        <p:guide pos="5520"/>
      </p:guideLst>
    </p:cSldViewPr>
  </p:slideViewPr>
  <p:outlineViewPr>
    <p:cViewPr>
      <p:scale>
        <a:sx n="33" d="100"/>
        <a:sy n="33" d="100"/>
      </p:scale>
      <p:origin x="0" y="119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C2E9206-2468-4F0C-B908-169CE8B6EF2C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0BDCAC9-656E-44D4-A4E0-697FA80202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15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DCAC9-656E-44D4-A4E0-697FA80202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725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FHT_2009_W2-1920x1200_mod_duotone_PPT_size.jpg"/>
          <p:cNvPicPr>
            <a:picLocks noChangeAspect="1"/>
          </p:cNvPicPr>
          <p:nvPr userDrawn="1"/>
        </p:nvPicPr>
        <p:blipFill>
          <a:blip r:embed="rId2" cstate="print"/>
          <a:srcRect t="5000" b="1250"/>
          <a:stretch>
            <a:fillRect/>
          </a:stretch>
        </p:blipFill>
        <p:spPr>
          <a:xfrm>
            <a:off x="0" y="0"/>
            <a:ext cx="9144000" cy="68580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1676401"/>
            <a:ext cx="6096000" cy="2686050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r>
              <a:rPr lang="en-US" dirty="0" smtClean="0"/>
              <a:t>two lines possible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648200"/>
            <a:ext cx="5410200" cy="1447800"/>
          </a:xfrm>
        </p:spPr>
        <p:txBody>
          <a:bodyPr>
            <a:norm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6172200"/>
            <a:ext cx="9144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invGray">
          <a:xfrm>
            <a:off x="0" y="0"/>
            <a:ext cx="9144000" cy="502920"/>
          </a:xfrm>
          <a:prstGeom prst="rect">
            <a:avLst/>
          </a:prstGeom>
          <a:solidFill>
            <a:srgbClr val="7C5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 bwMode="gray">
          <a:xfrm>
            <a:off x="0" y="493776"/>
            <a:ext cx="9144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rc-logotype-e.pn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162800" y="128016"/>
            <a:ext cx="1549457" cy="2436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64224"/>
            <a:ext cx="8229617" cy="3048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8683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6477001"/>
            <a:ext cx="2895600" cy="381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77000"/>
            <a:ext cx="762000" cy="381000"/>
          </a:xfrm>
        </p:spPr>
        <p:txBody>
          <a:bodyPr/>
          <a:lstStyle/>
          <a:p>
            <a:fld id="{A5580D42-4309-42CB-9101-536F0D1551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phic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88085"/>
            <a:ext cx="9144000" cy="51816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1295400"/>
            <a:ext cx="9144000" cy="37338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8683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6477001"/>
            <a:ext cx="2895600" cy="381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77000"/>
            <a:ext cx="762000" cy="381000"/>
          </a:xfrm>
        </p:spPr>
        <p:txBody>
          <a:bodyPr/>
          <a:lstStyle/>
          <a:p>
            <a:fld id="{A5580D42-4309-42CB-9101-536F0D1551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80D42-4309-42CB-9101-536F0D155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80D42-4309-42CB-9101-536F0D155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ark bkgr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FHT_2009_W2-1920x1200_mod_duotone_PPT_size.jpg"/>
          <p:cNvPicPr>
            <a:picLocks noChangeAspect="1"/>
          </p:cNvPicPr>
          <p:nvPr userDrawn="1"/>
        </p:nvPicPr>
        <p:blipFill>
          <a:blip r:embed="rId2" cstate="print"/>
          <a:srcRect t="5000" b="5000"/>
          <a:stretch>
            <a:fillRect/>
          </a:stretch>
        </p:blipFill>
        <p:spPr>
          <a:xfrm>
            <a:off x="0" y="0"/>
            <a:ext cx="9144000" cy="6583681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invGray">
          <a:xfrm>
            <a:off x="0" y="6477000"/>
            <a:ext cx="9144000" cy="381000"/>
          </a:xfrm>
          <a:prstGeom prst="rect">
            <a:avLst/>
          </a:prstGeom>
          <a:solidFill>
            <a:srgbClr val="7C51A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80D42-4309-42CB-9101-536F0D1551A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nrc-logotype-e.pn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509640" y="6584730"/>
            <a:ext cx="1219200" cy="191732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gray">
          <a:xfrm>
            <a:off x="0" y="6476785"/>
            <a:ext cx="9144000" cy="274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blue bakgr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89DAFF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invGray">
          <a:xfrm>
            <a:off x="0" y="6477000"/>
            <a:ext cx="9144000" cy="381000"/>
          </a:xfrm>
          <a:prstGeom prst="rect">
            <a:avLst/>
          </a:prstGeom>
          <a:solidFill>
            <a:srgbClr val="7C51A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pic>
        <p:nvPicPr>
          <p:cNvPr id="9" name="Picture 8" descr="nrc-logotype-e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7509640" y="6584730"/>
            <a:ext cx="1219200" cy="1917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0"/>
            <a:ext cx="8305800" cy="868362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6477001"/>
            <a:ext cx="2895600" cy="381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77000"/>
            <a:ext cx="762000" cy="381000"/>
          </a:xfrm>
        </p:spPr>
        <p:txBody>
          <a:bodyPr/>
          <a:lstStyle/>
          <a:p>
            <a:fld id="{A5580D42-4309-42CB-9101-536F0D1551A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0" y="6476785"/>
            <a:ext cx="9144000" cy="274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-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gray">
          <a:xfrm>
            <a:off x="0" y="0"/>
            <a:ext cx="9144000" cy="6477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80D42-4309-42CB-9101-536F0D1551A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0" y="6476785"/>
            <a:ext cx="9144000" cy="274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invGray">
          <a:xfrm>
            <a:off x="0" y="6477000"/>
            <a:ext cx="9144000" cy="381000"/>
          </a:xfrm>
          <a:prstGeom prst="rect">
            <a:avLst/>
          </a:prstGeom>
          <a:solidFill>
            <a:srgbClr val="7C51A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pic>
        <p:nvPicPr>
          <p:cNvPr id="8" name="Picture 7" descr="nrc-logotype-e.png"/>
          <p:cNvPicPr>
            <a:picLocks noChangeAspect="1"/>
          </p:cNvPicPr>
          <p:nvPr userDrawn="1"/>
        </p:nvPicPr>
        <p:blipFill>
          <a:blip r:embed="rId10" cstate="screen"/>
          <a:stretch>
            <a:fillRect/>
          </a:stretch>
        </p:blipFill>
        <p:spPr>
          <a:xfrm>
            <a:off x="7509640" y="6584730"/>
            <a:ext cx="1219200" cy="19173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71600" y="6477001"/>
            <a:ext cx="28956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77000"/>
            <a:ext cx="7620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5580D42-4309-42CB-9101-536F0D1551A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 userDrawn="1"/>
        </p:nvSpPr>
        <p:spPr bwMode="gray">
          <a:xfrm>
            <a:off x="0" y="6476785"/>
            <a:ext cx="9144000" cy="274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CFHT_2009_W2-1920x1200_mod_duotone_PPT_size.jpg"/>
          <p:cNvPicPr>
            <a:picLocks noChangeAspect="1"/>
          </p:cNvPicPr>
          <p:nvPr userDrawn="1"/>
        </p:nvPicPr>
        <p:blipFill>
          <a:blip r:embed="rId11" cstate="print"/>
          <a:srcRect t="31875" b="50437"/>
          <a:stretch>
            <a:fillRect/>
          </a:stretch>
        </p:blipFill>
        <p:spPr>
          <a:xfrm>
            <a:off x="0" y="0"/>
            <a:ext cx="9144000" cy="1293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2" r:id="rId4"/>
    <p:sldLayoutId id="2147483653" r:id="rId5"/>
    <p:sldLayoutId id="2147483657" r:id="rId6"/>
    <p:sldLayoutId id="2147483662" r:id="rId7"/>
    <p:sldLayoutId id="2147483654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27013" indent="-227013" algn="l" defTabSz="9144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61963" indent="-234950" algn="l" defTabSz="9144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87388" indent="-225425" algn="l" defTabSz="9144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7013" algn="l" defTabSz="9144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1413" indent="-227013" algn="l" defTabSz="9144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676401"/>
            <a:ext cx="6705600" cy="2686050"/>
          </a:xfrm>
        </p:spPr>
        <p:txBody>
          <a:bodyPr/>
          <a:lstStyle/>
          <a:p>
            <a:r>
              <a:rPr lang="en-US" sz="2800" b="0" dirty="0" smtClean="0"/>
              <a:t>PI8 Demo</a:t>
            </a:r>
            <a:br>
              <a:rPr lang="en-US" sz="2800" b="0" dirty="0" smtClean="0"/>
            </a:br>
            <a:r>
              <a:rPr lang="en-US" sz="2800" b="0" dirty="0" smtClean="0"/>
              <a:t>SP-1151: </a:t>
            </a:r>
            <a:r>
              <a:rPr lang="en-US" sz="2800" b="0" dirty="0" smtClean="0"/>
              <a:t>Firmware Release </a:t>
            </a:r>
            <a:r>
              <a:rPr lang="en-US" sz="2800" b="0" dirty="0"/>
              <a:t>Flow</a:t>
            </a:r>
            <a:endParaRPr lang="en-US" sz="2800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648200"/>
            <a:ext cx="6705600" cy="144780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CIPA Team</a:t>
            </a:r>
          </a:p>
          <a:p>
            <a:r>
              <a:rPr lang="en-US" sz="1600" dirty="0" smtClean="0"/>
              <a:t>19 November 2020</a:t>
            </a:r>
            <a:endParaRPr lang="en-US" sz="1600" dirty="0"/>
          </a:p>
          <a:p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1785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0" y="6477000"/>
            <a:ext cx="762000" cy="381000"/>
          </a:xfrm>
        </p:spPr>
        <p:txBody>
          <a:bodyPr/>
          <a:lstStyle/>
          <a:p>
            <a:fld id="{A5580D42-4309-42CB-9101-536F0D1551A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457200" y="6477000"/>
            <a:ext cx="7620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580D42-4309-42CB-9101-536F0D1551A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0" y="6172200"/>
            <a:ext cx="9144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381000" y="3036887"/>
            <a:ext cx="8229600" cy="138271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32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27013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32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461963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32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687387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32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1440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32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14" name="Text Placeholder 13"/>
          <p:cNvSpPr txBox="1">
            <a:spLocks/>
          </p:cNvSpPr>
          <p:nvPr/>
        </p:nvSpPr>
        <p:spPr>
          <a:xfrm>
            <a:off x="381000" y="4572000"/>
            <a:ext cx="6096000" cy="167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61963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87388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1413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Stephen Harrison</a:t>
            </a:r>
          </a:p>
          <a:p>
            <a:r>
              <a:rPr lang="en-US" b="0" dirty="0" smtClean="0"/>
              <a:t>Digital Systems Engineer</a:t>
            </a:r>
          </a:p>
          <a:p>
            <a:r>
              <a:rPr lang="en-US" b="0" dirty="0" smtClean="0"/>
              <a:t>Tel: 250-497-2328</a:t>
            </a:r>
          </a:p>
          <a:p>
            <a:r>
              <a:rPr lang="en-US" b="0" dirty="0" smtClean="0"/>
              <a:t>Stephen.Harrison@nrc-cnrc.gc.ca</a:t>
            </a:r>
          </a:p>
          <a:p>
            <a:r>
              <a:rPr lang="en-US" b="0" dirty="0" smtClean="0"/>
              <a:t>www.nrc-cnrc.gc.ca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64224"/>
            <a:ext cx="8229617" cy="30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23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+mj-lt"/>
              </a:rPr>
              <a:t>SPO-756: To </a:t>
            </a:r>
            <a:r>
              <a:rPr lang="en-US" dirty="0">
                <a:latin typeface="+mj-lt"/>
              </a:rPr>
              <a:t>create a coherent firmware release flow that allows traceability from </a:t>
            </a:r>
            <a:r>
              <a:rPr lang="en-US" dirty="0" err="1">
                <a:latin typeface="+mj-lt"/>
              </a:rPr>
              <a:t>bitstreams</a:t>
            </a:r>
            <a:r>
              <a:rPr lang="en-US" dirty="0">
                <a:latin typeface="+mj-lt"/>
              </a:rPr>
              <a:t> produced through the CI flow to exact firmware code used to produce the binary.</a:t>
            </a:r>
            <a:endParaRPr lang="en-US" dirty="0" smtClean="0">
              <a:latin typeface="+mj-lt"/>
            </a:endParaRPr>
          </a:p>
          <a:p>
            <a:endParaRPr lang="en-US" dirty="0"/>
          </a:p>
          <a:p>
            <a:r>
              <a:rPr lang="en-US" dirty="0" smtClean="0"/>
              <a:t>CIPA team uses continuous integration (CI) in FPGA development</a:t>
            </a:r>
          </a:p>
          <a:p>
            <a:pPr lvl="1"/>
            <a:r>
              <a:rPr lang="en-US" dirty="0" smtClean="0"/>
              <a:t>An FPGA build (</a:t>
            </a:r>
            <a:r>
              <a:rPr lang="en-US" dirty="0" err="1" smtClean="0"/>
              <a:t>bitstream</a:t>
            </a:r>
            <a:r>
              <a:rPr lang="en-US" dirty="0" smtClean="0"/>
              <a:t>) reflects current state of several repositories.</a:t>
            </a:r>
          </a:p>
          <a:p>
            <a:pPr lvl="1"/>
            <a:endParaRPr lang="en-US" dirty="0"/>
          </a:p>
          <a:p>
            <a:r>
              <a:rPr lang="en-US" dirty="0" smtClean="0"/>
              <a:t>CIPA software group is the consumer of FPGA binaries.</a:t>
            </a:r>
          </a:p>
          <a:p>
            <a:pPr lvl="1"/>
            <a:r>
              <a:rPr lang="en-US" dirty="0" smtClean="0"/>
              <a:t>Writing software against “moving target” firmware makes it difficult to:</a:t>
            </a:r>
          </a:p>
          <a:p>
            <a:pPr lvl="2"/>
            <a:r>
              <a:rPr lang="en-US" dirty="0" smtClean="0"/>
              <a:t>track issues through the software/firmware/hardware layers.</a:t>
            </a:r>
          </a:p>
          <a:p>
            <a:pPr lvl="2"/>
            <a:r>
              <a:rPr lang="en-US" dirty="0" smtClean="0"/>
              <a:t>reproduce a test setup.</a:t>
            </a:r>
          </a:p>
          <a:p>
            <a:pPr lvl="2"/>
            <a:r>
              <a:rPr lang="en-US" dirty="0" smtClean="0"/>
              <a:t>audit the code that was deployed on the board.</a:t>
            </a:r>
          </a:p>
          <a:p>
            <a:pPr lvl="2"/>
            <a:endParaRPr lang="en-US" dirty="0"/>
          </a:p>
          <a:p>
            <a:r>
              <a:rPr lang="en-US" dirty="0" smtClean="0"/>
              <a:t>Need a defined hand-off point between firmware and software.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80D42-4309-42CB-9101-536F0D1551A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305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FPGA Firmware Structure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80D42-4309-42CB-9101-536F0D1551A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4045667"/>
            <a:ext cx="6452153" cy="2385296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305800" cy="4525963"/>
          </a:xfrm>
        </p:spPr>
        <p:txBody>
          <a:bodyPr/>
          <a:lstStyle/>
          <a:p>
            <a:r>
              <a:rPr lang="en-US" dirty="0" smtClean="0"/>
              <a:t>From W. Kamp, </a:t>
            </a:r>
            <a:r>
              <a:rPr lang="en-US" i="1" dirty="0" smtClean="0"/>
              <a:t>FPGA Firmware Structure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ynamic layer defines the application – release from here.</a:t>
            </a:r>
          </a:p>
          <a:p>
            <a:pPr lvl="1"/>
            <a:r>
              <a:rPr lang="en-US" dirty="0" smtClean="0"/>
              <a:t>Static layer defines physical interfaces.</a:t>
            </a:r>
          </a:p>
          <a:p>
            <a:pPr lvl="1"/>
            <a:r>
              <a:rPr lang="en-US" dirty="0" smtClean="0"/>
              <a:t>Board support layer manages basic Talon-DX functionality.</a:t>
            </a:r>
            <a:endParaRPr lang="en-US" dirty="0"/>
          </a:p>
          <a:p>
            <a:r>
              <a:rPr lang="en-US" dirty="0" smtClean="0"/>
              <a:t>All layers and all their dependencies must be tagged for release.</a:t>
            </a:r>
          </a:p>
          <a:p>
            <a:pPr lvl="1"/>
            <a:r>
              <a:rPr lang="en-US" dirty="0" smtClean="0"/>
              <a:t>Use semantic versioning as per SKA guidelines.</a:t>
            </a:r>
          </a:p>
        </p:txBody>
      </p:sp>
    </p:spTree>
    <p:extLst>
      <p:ext uri="{BB962C8B-B14F-4D97-AF65-F5344CB8AC3E}">
        <p14:creationId xmlns:p14="http://schemas.microsoft.com/office/powerpoint/2010/main" val="2731000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Tag every repo required to build FPGA binary with the same tag.</a:t>
            </a:r>
          </a:p>
          <a:p>
            <a:pPr lvl="1"/>
            <a:r>
              <a:rPr lang="en-US" dirty="0" smtClean="0"/>
              <a:t>Avoid overhead of individually tagging each dependency.</a:t>
            </a:r>
          </a:p>
          <a:p>
            <a:pPr lvl="1"/>
            <a:r>
              <a:rPr lang="en-US" dirty="0" smtClean="0"/>
              <a:t>Avoid breaking the CI concept on the firmware side.</a:t>
            </a:r>
          </a:p>
          <a:p>
            <a:pPr lvl="1"/>
            <a:r>
              <a:rPr lang="en-US" dirty="0" smtClean="0"/>
              <a:t>Have a level of traceability when releasing to software.</a:t>
            </a:r>
          </a:p>
          <a:p>
            <a:pPr lvl="1"/>
            <a:endParaRPr lang="en-US" dirty="0"/>
          </a:p>
          <a:p>
            <a:r>
              <a:rPr lang="en-US" dirty="0" smtClean="0"/>
              <a:t>Use the </a:t>
            </a:r>
            <a:r>
              <a:rPr lang="en-US" dirty="0" err="1" smtClean="0"/>
              <a:t>Gitlab</a:t>
            </a:r>
            <a:r>
              <a:rPr lang="en-US" dirty="0" smtClean="0"/>
              <a:t> </a:t>
            </a:r>
            <a:r>
              <a:rPr lang="en-US" i="1" dirty="0" smtClean="0"/>
              <a:t>Releases</a:t>
            </a:r>
            <a:r>
              <a:rPr lang="en-US" dirty="0" smtClean="0"/>
              <a:t> feature to release binary to software.</a:t>
            </a:r>
          </a:p>
          <a:p>
            <a:pPr lvl="1"/>
            <a:r>
              <a:rPr lang="en-US" dirty="0" smtClean="0"/>
              <a:t>Integrate this flow into our development and CI process.</a:t>
            </a:r>
          </a:p>
          <a:p>
            <a:pPr lvl="1"/>
            <a:r>
              <a:rPr lang="en-US" dirty="0" smtClean="0"/>
              <a:t>Create a new release upon successful build. </a:t>
            </a:r>
          </a:p>
          <a:p>
            <a:pPr lvl="1"/>
            <a:r>
              <a:rPr lang="en-US" dirty="0" smtClean="0"/>
              <a:t>Provide a release note to describe what has changed.</a:t>
            </a:r>
          </a:p>
          <a:p>
            <a:pPr lvl="1"/>
            <a:endParaRPr lang="en-US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80D42-4309-42CB-9101-536F0D1551A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664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 Line Tool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General </a:t>
            </a:r>
            <a:r>
              <a:rPr lang="en-US" dirty="0" smtClean="0"/>
              <a:t>usage: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 release note template can be </a:t>
            </a:r>
            <a:r>
              <a:rPr lang="en-US" dirty="0" smtClean="0"/>
              <a:t>generated automatically: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V</a:t>
            </a:r>
            <a:r>
              <a:rPr lang="en-US" dirty="0" smtClean="0"/>
              <a:t>ersion is determined automatically by choice of major/minor/ patch, most recent release, and semantic versioning rules.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80D42-4309-42CB-9101-536F0D1551A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08" y="2507853"/>
            <a:ext cx="8848934" cy="11306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008" y="4514850"/>
            <a:ext cx="8820150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4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Gitlab</a:t>
            </a:r>
            <a:r>
              <a:rPr lang="en-US" dirty="0" smtClean="0"/>
              <a:t> CI Flow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Regular push: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Release</a:t>
            </a:r>
            <a:r>
              <a:rPr lang="en-US" dirty="0" smtClean="0"/>
              <a:t> </a:t>
            </a:r>
            <a:r>
              <a:rPr lang="en-US" dirty="0" smtClean="0"/>
              <a:t>push has </a:t>
            </a:r>
            <a:r>
              <a:rPr lang="en-US" dirty="0" smtClean="0"/>
              <a:t>a </a:t>
            </a:r>
            <a:r>
              <a:rPr lang="en-US" i="1" dirty="0" smtClean="0"/>
              <a:t>publish</a:t>
            </a:r>
            <a:r>
              <a:rPr lang="en-US" dirty="0" smtClean="0"/>
              <a:t> </a:t>
            </a:r>
            <a:r>
              <a:rPr lang="en-US" dirty="0" smtClean="0"/>
              <a:t>stage: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80D42-4309-42CB-9101-536F0D1551A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5" y="2005503"/>
            <a:ext cx="8658225" cy="952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7" y="3651457"/>
            <a:ext cx="8658225" cy="96202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3495422" y="3731697"/>
            <a:ext cx="1224089" cy="2665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993657" y="3544392"/>
            <a:ext cx="556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Tag</a:t>
            </a:r>
            <a:endParaRPr lang="en-CA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8153400" y="3527976"/>
            <a:ext cx="16346" cy="4894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682758" y="2898594"/>
            <a:ext cx="941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Publish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Stage</a:t>
            </a:r>
            <a:endParaRPr lang="en-CA" dirty="0">
              <a:solidFill>
                <a:srgbClr val="FF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1675" y="4689429"/>
            <a:ext cx="5276850" cy="176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05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Gitlab</a:t>
            </a:r>
            <a:r>
              <a:rPr lang="en-US" dirty="0" smtClean="0"/>
              <a:t> Releases Page</a:t>
            </a:r>
            <a:endParaRPr lang="en-C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447800"/>
            <a:ext cx="7334250" cy="2133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80D42-4309-42CB-9101-536F0D1551A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295915"/>
            <a:ext cx="4158721" cy="51625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2138" y="4696767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can </a:t>
            </a:r>
            <a:r>
              <a:rPr lang="en-US" dirty="0" smtClean="0"/>
              <a:t>edit </a:t>
            </a:r>
            <a:r>
              <a:rPr lang="en-US" dirty="0" smtClean="0"/>
              <a:t>the release note through the </a:t>
            </a:r>
            <a:r>
              <a:rPr lang="en-US" dirty="0" err="1" smtClean="0"/>
              <a:t>Gitlab</a:t>
            </a:r>
            <a:r>
              <a:rPr lang="en-US" dirty="0" smtClean="0"/>
              <a:t> </a:t>
            </a:r>
            <a:r>
              <a:rPr lang="en-US" dirty="0" smtClean="0"/>
              <a:t>interface later if necessary.</a:t>
            </a:r>
            <a:endParaRPr lang="en-US" dirty="0" smtClean="0"/>
          </a:p>
        </p:txBody>
      </p:sp>
      <p:sp>
        <p:nvSpPr>
          <p:cNvPr id="3" name="Oval 2"/>
          <p:cNvSpPr/>
          <p:nvPr/>
        </p:nvSpPr>
        <p:spPr>
          <a:xfrm>
            <a:off x="4876800" y="1371600"/>
            <a:ext cx="16002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079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Traceability: Commit Hashes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Automatically collect commit hashes into release note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level of traceability in addition to tags.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80D42-4309-42CB-9101-536F0D1551A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590800"/>
            <a:ext cx="5229225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42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Release Artifacts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Asset package associated with a </a:t>
            </a:r>
            <a:r>
              <a:rPr lang="en-US" dirty="0" smtClean="0"/>
              <a:t>release </a:t>
            </a:r>
            <a:r>
              <a:rPr lang="en-US" dirty="0" smtClean="0"/>
              <a:t>contains:</a:t>
            </a:r>
          </a:p>
          <a:p>
            <a:pPr lvl="1"/>
            <a:r>
              <a:rPr lang="en-US" dirty="0" smtClean="0"/>
              <a:t>Everything software team needs to deploy on the Talon board.</a:t>
            </a:r>
          </a:p>
          <a:p>
            <a:pPr lvl="1"/>
            <a:r>
              <a:rPr lang="en-US" dirty="0" smtClean="0"/>
              <a:t>All FPGA synthesis, place and route reports.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Plan to start using in PI9.</a:t>
            </a:r>
          </a:p>
          <a:p>
            <a:pPr lvl="1"/>
            <a:r>
              <a:rPr lang="en-US" dirty="0" smtClean="0"/>
              <a:t>Expect process improvements based on user feedback.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80D42-4309-42CB-9101-536F0D1551A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3048000"/>
            <a:ext cx="2819400" cy="134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07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50798</TotalTime>
  <Words>410</Words>
  <Application>Microsoft Office PowerPoint</Application>
  <PresentationFormat>On-screen Show (4:3)</PresentationFormat>
  <Paragraphs>89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PI8 Demo SP-1151: Firmware Release Flow</vt:lpstr>
      <vt:lpstr>Motivation</vt:lpstr>
      <vt:lpstr>FPGA Firmware Structure</vt:lpstr>
      <vt:lpstr>Solution</vt:lpstr>
      <vt:lpstr>Command Line Tool</vt:lpstr>
      <vt:lpstr>Gitlab CI Flow</vt:lpstr>
      <vt:lpstr>Gitlab Releases Page</vt:lpstr>
      <vt:lpstr>Traceability: Commit Hashes</vt:lpstr>
      <vt:lpstr>Release Artifacts</vt:lpstr>
      <vt:lpstr>PowerPoint Presentation</vt:lpstr>
    </vt:vector>
  </TitlesOfParts>
  <Company>NRC - CNRC- CBS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Dana Cranstone</dc:creator>
  <cp:lastModifiedBy>Harrison, Stephen</cp:lastModifiedBy>
  <cp:revision>439</cp:revision>
  <dcterms:created xsi:type="dcterms:W3CDTF">2013-06-12T14:07:13Z</dcterms:created>
  <dcterms:modified xsi:type="dcterms:W3CDTF">2020-11-19T02:12:57Z</dcterms:modified>
</cp:coreProperties>
</file>