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806" r:id="rId3"/>
    <p:sldId id="871" r:id="rId4"/>
    <p:sldId id="866" r:id="rId5"/>
    <p:sldId id="867" r:id="rId6"/>
    <p:sldId id="872" r:id="rId7"/>
    <p:sldId id="873" r:id="rId8"/>
    <p:sldId id="868" r:id="rId9"/>
    <p:sldId id="874" r:id="rId10"/>
    <p:sldId id="875" r:id="rId11"/>
    <p:sldId id="876" r:id="rId12"/>
    <p:sldId id="879" r:id="rId13"/>
    <p:sldId id="880" r:id="rId14"/>
    <p:sldId id="882" r:id="rId15"/>
    <p:sldId id="885" r:id="rId16"/>
    <p:sldId id="859" r:id="rId1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n, Gie Han" initials="TGH" lastIdx="10" clrIdx="0">
    <p:extLst/>
  </p:cmAuthor>
  <p:cmAuthor id="2" name="Casson, Andrea" initials="CA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8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15" autoAdjust="0"/>
  </p:normalViewPr>
  <p:slideViewPr>
    <p:cSldViewPr snapToGrid="0" snapToObjects="1">
      <p:cViewPr varScale="1">
        <p:scale>
          <a:sx n="103" d="100"/>
          <a:sy n="103" d="100"/>
        </p:scale>
        <p:origin x="20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717" y="-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72BCB-A711-8C4C-8CC9-DDF647D24E6C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B80FF-E367-7347-ADA0-0E0277F7D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566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915AD-1F91-4043-A1E1-A04B73D9DF7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A9F34-ECF3-2B49-9473-28679C16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65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1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63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74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47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7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112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53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13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38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56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10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72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610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25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60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A9F34-ECF3-2B49-9473-28679C164A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9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15" y="2543"/>
            <a:ext cx="9173210" cy="6877135"/>
          </a:xfrm>
          <a:prstGeom prst="rect">
            <a:avLst/>
          </a:prstGeom>
        </p:spPr>
      </p:pic>
      <p:sp>
        <p:nvSpPr>
          <p:cNvPr id="2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384928" y="417968"/>
            <a:ext cx="6276872" cy="61994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b="1">
                <a:solidFill>
                  <a:srgbClr val="00688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688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688A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688A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688A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/>
              <a:t>Click to add title</a:t>
            </a:r>
            <a:endParaRPr lang="en-US" dirty="0"/>
          </a:p>
        </p:txBody>
      </p:sp>
      <p:sp>
        <p:nvSpPr>
          <p:cNvPr id="26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384924" y="1037909"/>
            <a:ext cx="6276872" cy="63940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1">
                <a:solidFill>
                  <a:srgbClr val="00688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688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688A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688A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688A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/>
              <a:t>Click to add subtitle</a:t>
            </a:r>
            <a:endParaRPr lang="en-US" dirty="0"/>
          </a:p>
        </p:txBody>
      </p:sp>
      <p:sp>
        <p:nvSpPr>
          <p:cNvPr id="28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5271927" y="5987208"/>
            <a:ext cx="3433865" cy="354613"/>
          </a:xfrm>
          <a:prstGeom prst="rect">
            <a:avLst/>
          </a:prstGeom>
        </p:spPr>
        <p:txBody>
          <a:bodyPr vert="horz"/>
          <a:lstStyle>
            <a:lvl1pPr marL="0" indent="0" algn="r">
              <a:buFontTx/>
              <a:buNone/>
              <a:defRPr sz="1800" b="1">
                <a:solidFill>
                  <a:srgbClr val="00688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688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688A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688A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688A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/>
              <a:t>Click to add name</a:t>
            </a:r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5270364" y="6272184"/>
            <a:ext cx="3433865" cy="354613"/>
          </a:xfrm>
          <a:prstGeom prst="rect">
            <a:avLst/>
          </a:prstGeom>
        </p:spPr>
        <p:txBody>
          <a:bodyPr vert="horz"/>
          <a:lstStyle>
            <a:lvl1pPr marL="0" indent="0" algn="r">
              <a:buFontTx/>
              <a:buNone/>
              <a:defRPr sz="1800" b="0">
                <a:solidFill>
                  <a:srgbClr val="00688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688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688A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688A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688A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8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" y="2542"/>
            <a:ext cx="9173217" cy="687714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8123" y="1546158"/>
            <a:ext cx="837832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z="2500">
                <a:latin typeface="Arial"/>
                <a:cs typeface="Arial"/>
              </a:rPr>
              <a:t>Click to edit Master text styles</a:t>
            </a:r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360964" y="521799"/>
            <a:ext cx="6276872" cy="61994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b="1">
                <a:solidFill>
                  <a:srgbClr val="00688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688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688A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688A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688A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/>
              <a:t>Slide Title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5977940" y="6431536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88A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Footer text</a:t>
            </a:r>
          </a:p>
        </p:txBody>
      </p:sp>
    </p:spTree>
    <p:extLst>
      <p:ext uri="{BB962C8B-B14F-4D97-AF65-F5344CB8AC3E}">
        <p14:creationId xmlns:p14="http://schemas.microsoft.com/office/powerpoint/2010/main" val="151002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" y="2545"/>
            <a:ext cx="9173216" cy="6877139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8123" y="1863686"/>
            <a:ext cx="8378326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2500">
                <a:solidFill>
                  <a:schemeClr val="bg1"/>
                </a:solidFill>
                <a:latin typeface="Arial"/>
                <a:cs typeface="Arial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404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7E8A20-8AA2-2B44-B255-5649A28F6DD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7A1DD8-149D-CF43-B359-97973CA54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2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1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-364432" y="1162885"/>
            <a:ext cx="6429330" cy="639740"/>
          </a:xfrm>
        </p:spPr>
        <p:txBody>
          <a:bodyPr/>
          <a:lstStyle/>
          <a:p>
            <a:pPr algn="ctr"/>
            <a:r>
              <a:rPr lang="en-GB" dirty="0"/>
              <a:t>Design Baseline Description</a:t>
            </a:r>
          </a:p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214616" y="5965608"/>
            <a:ext cx="1598246" cy="354613"/>
          </a:xfrm>
        </p:spPr>
        <p:txBody>
          <a:bodyPr/>
          <a:lstStyle/>
          <a:p>
            <a:pPr algn="l"/>
            <a:r>
              <a:rPr lang="en-US" dirty="0"/>
              <a:t>P. Dewdney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05983" y="6332077"/>
            <a:ext cx="1598246" cy="354613"/>
          </a:xfrm>
        </p:spPr>
        <p:txBody>
          <a:bodyPr/>
          <a:lstStyle/>
          <a:p>
            <a:r>
              <a:rPr lang="en-US" dirty="0"/>
              <a:t>2019-Mar-22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40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4"/>
            <a:ext cx="8799148" cy="1934918"/>
          </a:xfrm>
        </p:spPr>
        <p:txBody>
          <a:bodyPr>
            <a:noAutofit/>
          </a:bodyPr>
          <a:lstStyle/>
          <a:p>
            <a:r>
              <a:rPr lang="en-GB" sz="1600" dirty="0"/>
              <a:t>This section descriptively lays out the purpose, structure, locations, and overall design of the Observatory.  </a:t>
            </a:r>
          </a:p>
          <a:p>
            <a:pPr lvl="1"/>
            <a:r>
              <a:rPr lang="en-GB" sz="1200" dirty="0"/>
              <a:t>It is not a long section, but covers everything that an outside party would wish to know:</a:t>
            </a:r>
          </a:p>
          <a:p>
            <a:r>
              <a:rPr lang="en-GB" sz="1600" dirty="0"/>
              <a:t>What is the SKA all about and how is it organised?</a:t>
            </a:r>
          </a:p>
          <a:p>
            <a:pPr lvl="1"/>
            <a:r>
              <a:rPr lang="en-GB" sz="1100" dirty="0"/>
              <a:t>what observations are possible (capabilities)?</a:t>
            </a:r>
          </a:p>
          <a:p>
            <a:pPr lvl="1"/>
            <a:r>
              <a:rPr lang="en-GB" sz="1100" dirty="0"/>
              <a:t>how does it carry out observations?</a:t>
            </a:r>
          </a:p>
          <a:p>
            <a:pPr lvl="1"/>
            <a:r>
              <a:rPr lang="en-GB" sz="1100" dirty="0"/>
              <a:t>who has access?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Observatory Design Concepts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2323F3-6283-4A93-897F-241D75CA5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89" y="2911152"/>
            <a:ext cx="8950443" cy="333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23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82555"/>
            <a:ext cx="7805057" cy="573522"/>
          </a:xfrm>
        </p:spPr>
        <p:txBody>
          <a:bodyPr/>
          <a:lstStyle/>
          <a:p>
            <a:r>
              <a:rPr lang="en-GB" sz="2400" dirty="0"/>
              <a:t>Telescope Design Concepts: The Why.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5B1818-DDCC-4A1C-B166-35305320E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289" y="2612572"/>
            <a:ext cx="5641493" cy="4133462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D58CC82-8A89-4659-B029-FA437AEAC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89" y="780291"/>
            <a:ext cx="8799148" cy="2158852"/>
          </a:xfrm>
        </p:spPr>
        <p:txBody>
          <a:bodyPr>
            <a:noAutofit/>
          </a:bodyPr>
          <a:lstStyle/>
          <a:p>
            <a:r>
              <a:rPr lang="en-GB" sz="1600" dirty="0"/>
              <a:t>Design approaches, constraints, and goals across the systems</a:t>
            </a:r>
          </a:p>
          <a:p>
            <a:pPr lvl="1"/>
            <a:r>
              <a:rPr lang="en-GB" sz="1200" dirty="0"/>
              <a:t>how they fit in to the Observatory.</a:t>
            </a:r>
          </a:p>
          <a:p>
            <a:r>
              <a:rPr lang="en-GB" sz="1600" dirty="0"/>
              <a:t>Emphasis on pan-system description, flows and linkages across the system.</a:t>
            </a:r>
          </a:p>
          <a:p>
            <a:r>
              <a:rPr lang="en-GB" sz="1600" dirty="0"/>
              <a:t>Approach to error analysis, associated models/parameters, error budgets, calibration methods, calibration time-scales </a:t>
            </a:r>
          </a:p>
          <a:p>
            <a:pPr lvl="1"/>
            <a:r>
              <a:rPr lang="en-GB" sz="1200" dirty="0"/>
              <a:t>Actual budgets, calibration methods, models, etc explained in the individual telescope sections.</a:t>
            </a:r>
          </a:p>
          <a:p>
            <a:r>
              <a:rPr lang="en-GB" sz="1600" dirty="0"/>
              <a:t>Approaches to Quality Assurance, Safety, Design Standards, Environmental impact, IT, Availability, Maintenance, AIV, Infrastructure</a:t>
            </a:r>
            <a:endParaRPr lang="en-GB" sz="4400" dirty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2367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363" y="853441"/>
            <a:ext cx="8799148" cy="5398069"/>
          </a:xfrm>
        </p:spPr>
        <p:txBody>
          <a:bodyPr>
            <a:noAutofit/>
          </a:bodyPr>
          <a:lstStyle/>
          <a:p>
            <a:r>
              <a:rPr lang="en-GB" sz="1800" dirty="0"/>
              <a:t>Different 'views' of the telescope system (physical, functional, performance, scientific capability, sky coverage, etc.).</a:t>
            </a:r>
          </a:p>
          <a:p>
            <a:r>
              <a:rPr lang="en-GB" sz="1800" dirty="0"/>
              <a:t>Key Mid Parameters: a parameterised summary of the capabilities of the telescope (referenceable).</a:t>
            </a:r>
          </a:p>
          <a:p>
            <a:r>
              <a:rPr lang="en-GB" sz="1800" dirty="0"/>
              <a:t>Architecture: diagrams showing the components, functions, and data/data-flows.</a:t>
            </a:r>
          </a:p>
          <a:p>
            <a:r>
              <a:rPr lang="en-GB" sz="1800" dirty="0"/>
              <a:t>System Performance-Error Budgets (Mid-specific). </a:t>
            </a:r>
          </a:p>
          <a:p>
            <a:r>
              <a:rPr lang="en-GB" sz="1800" dirty="0"/>
              <a:t>Major Components: </a:t>
            </a:r>
          </a:p>
          <a:p>
            <a:pPr lvl="1"/>
            <a:r>
              <a:rPr lang="en-GB" sz="1600" dirty="0"/>
              <a:t>End-to-end description of the telescope. </a:t>
            </a:r>
          </a:p>
          <a:p>
            <a:pPr lvl="1"/>
            <a:r>
              <a:rPr lang="en-GB" sz="1600" dirty="0"/>
              <a:t>Many sections</a:t>
            </a:r>
          </a:p>
          <a:p>
            <a:pPr lvl="1"/>
            <a:r>
              <a:rPr lang="en-GB" sz="1600" dirty="0"/>
              <a:t>Referenceable tables.</a:t>
            </a:r>
          </a:p>
          <a:p>
            <a:r>
              <a:rPr lang="en-GB" sz="1800" dirty="0"/>
              <a:t>Also including:</a:t>
            </a:r>
          </a:p>
          <a:p>
            <a:pPr lvl="1"/>
            <a:r>
              <a:rPr lang="en-GB" sz="1600" dirty="0"/>
              <a:t>RFI Environment. </a:t>
            </a:r>
          </a:p>
          <a:p>
            <a:pPr lvl="1"/>
            <a:r>
              <a:rPr lang="en-GB" sz="1600" dirty="0"/>
              <a:t>Signal Chain. </a:t>
            </a:r>
          </a:p>
          <a:p>
            <a:pPr lvl="1"/>
            <a:r>
              <a:rPr lang="en-GB" sz="1600" dirty="0"/>
              <a:t>Infrastructure. </a:t>
            </a:r>
          </a:p>
          <a:p>
            <a:pPr lvl="1"/>
            <a:r>
              <a:rPr lang="en-GB" sz="1600" dirty="0"/>
              <a:t>Availability and Maintenance.  </a:t>
            </a:r>
          </a:p>
          <a:p>
            <a:pPr lvl="1"/>
            <a:r>
              <a:rPr lang="en-GB" sz="1600" dirty="0"/>
              <a:t>Physical Environment.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447733"/>
            <a:ext cx="7805057" cy="497148"/>
          </a:xfrm>
        </p:spPr>
        <p:txBody>
          <a:bodyPr/>
          <a:lstStyle/>
          <a:p>
            <a:r>
              <a:rPr lang="en-GB" sz="2400" dirty="0"/>
              <a:t>Mid Telescope Design: The What.</a:t>
            </a:r>
          </a:p>
        </p:txBody>
      </p:sp>
    </p:spTree>
    <p:extLst>
      <p:ext uri="{BB962C8B-B14F-4D97-AF65-F5344CB8AC3E}">
        <p14:creationId xmlns:p14="http://schemas.microsoft.com/office/powerpoint/2010/main" val="2677756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447733"/>
            <a:ext cx="7805057" cy="497148"/>
          </a:xfrm>
        </p:spPr>
        <p:txBody>
          <a:bodyPr/>
          <a:lstStyle/>
          <a:p>
            <a:r>
              <a:rPr lang="en-GB" sz="2400" dirty="0"/>
              <a:t>The Telescope Designs: The What.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1FF6E-9190-4014-B72B-685FE02E6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789" y="3845912"/>
            <a:ext cx="7355173" cy="28348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52DE8C-826A-48DC-BD52-350039F435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597" y="944881"/>
            <a:ext cx="5635710" cy="291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2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335766"/>
            <a:ext cx="7805057" cy="497148"/>
          </a:xfrm>
        </p:spPr>
        <p:txBody>
          <a:bodyPr/>
          <a:lstStyle/>
          <a:p>
            <a:r>
              <a:rPr lang="en-GB" sz="2400" dirty="0"/>
              <a:t>Pulsar Processing: The What.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1DC3CC5-1BB8-4DE9-BA38-C150170877BD}"/>
              </a:ext>
            </a:extLst>
          </p:cNvPr>
          <p:cNvSpPr txBox="1">
            <a:spLocks/>
          </p:cNvSpPr>
          <p:nvPr/>
        </p:nvSpPr>
        <p:spPr>
          <a:xfrm>
            <a:off x="191363" y="728025"/>
            <a:ext cx="8799148" cy="259608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Inputs: This describes the beam-formed inputs and their quality requirements, bandwidths, bit-widths, etc.</a:t>
            </a:r>
          </a:p>
          <a:p>
            <a:r>
              <a:rPr lang="en-GB" sz="1400" dirty="0"/>
              <a:t>Architecture and Algorithms:  This describes the algorithms selected (and briefly, the reasons). It also describes the overall architecture.</a:t>
            </a:r>
          </a:p>
          <a:p>
            <a:r>
              <a:rPr lang="en-GB" sz="1400" dirty="0"/>
              <a:t>Signal Chain: A signal chain analysis similar to that for the CBFs.</a:t>
            </a:r>
          </a:p>
          <a:p>
            <a:pPr lvl="1"/>
            <a:r>
              <a:rPr lang="en-GB" sz="1200" dirty="0"/>
              <a:t>Response to RFI</a:t>
            </a:r>
          </a:p>
          <a:p>
            <a:r>
              <a:rPr lang="en-GB" sz="1400" dirty="0"/>
              <a:t>Outputs: A summary of outputs and their contents (candidate pulsars or timing outputs).</a:t>
            </a:r>
          </a:p>
          <a:p>
            <a:pPr lvl="1"/>
            <a:r>
              <a:rPr lang="en-GB" sz="1200" dirty="0"/>
              <a:t>Includes analysis (previously in SDP).</a:t>
            </a:r>
          </a:p>
          <a:p>
            <a:r>
              <a:rPr lang="en-GB" sz="1400" dirty="0"/>
              <a:t>Throughput: How much processing is possible, how many beams, etc.</a:t>
            </a:r>
          </a:p>
          <a:p>
            <a:r>
              <a:rPr lang="en-GB" sz="1400" dirty="0"/>
              <a:t>Fast Transients:  </a:t>
            </a:r>
          </a:p>
          <a:p>
            <a:pPr lvl="1"/>
            <a:r>
              <a:rPr lang="en-GB" sz="1100" dirty="0"/>
              <a:t>PSS is responsible for triggering the capture of voltage buffers in the CBF systems.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FEE032-BFA2-4142-B393-911F9C73D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580" y="3176920"/>
            <a:ext cx="5408840" cy="354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18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363" y="853441"/>
            <a:ext cx="8799148" cy="1973735"/>
          </a:xfrm>
        </p:spPr>
        <p:txBody>
          <a:bodyPr>
            <a:noAutofit/>
          </a:bodyPr>
          <a:lstStyle/>
          <a:p>
            <a:r>
              <a:rPr lang="en-GB" sz="1200" dirty="0"/>
              <a:t>Note two trees – one is in the Strategies and Principles section and the other is in SDP stand-alone section.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sz="1200" dirty="0"/>
              <a:t>Processing Capabilities:  The usual types are covered, plus a special </a:t>
            </a:r>
            <a:r>
              <a:rPr lang="en-GB" sz="1200" dirty="0" err="1"/>
              <a:t>EoR</a:t>
            </a:r>
            <a:r>
              <a:rPr lang="en-GB" sz="1200" dirty="0"/>
              <a:t>/Cosmic Dawn which will need special attention.</a:t>
            </a:r>
          </a:p>
          <a:p>
            <a:r>
              <a:rPr lang="en-GB" sz="1200" dirty="0"/>
              <a:t>Architecture: This describes the inputs from the CBFs, the system design, throughput, and outputs (data products).  </a:t>
            </a:r>
          </a:p>
          <a:p>
            <a:pPr lvl="1"/>
            <a:r>
              <a:rPr lang="en-GB" sz="1050" dirty="0"/>
              <a:t>through-put - given a model of the expected usage of the telescope.</a:t>
            </a:r>
          </a:p>
          <a:p>
            <a:r>
              <a:rPr lang="en-GB" sz="1200" dirty="0"/>
              <a:t>Flagging:  This is called out for special attention, since it may a limiting factor in achieving telescope goals. </a:t>
            </a:r>
          </a:p>
          <a:p>
            <a:r>
              <a:rPr lang="en-GB" sz="1200" dirty="0"/>
              <a:t>Archive (functions, architecture, performance).</a:t>
            </a:r>
          </a:p>
          <a:p>
            <a:r>
              <a:rPr lang="en-GB" sz="1200" dirty="0"/>
              <a:t>Calibration: This section describes SDP's role in calibration telescope-independent terms as much as possible.</a:t>
            </a:r>
          </a:p>
          <a:p>
            <a:pPr lvl="1"/>
            <a:r>
              <a:rPr lang="en-GB" sz="1100" dirty="0"/>
              <a:t>The application of calibration to each telescope is described in the Mid-Telescope and Low-Telescope sections.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447733"/>
            <a:ext cx="7805057" cy="497148"/>
          </a:xfrm>
        </p:spPr>
        <p:txBody>
          <a:bodyPr/>
          <a:lstStyle/>
          <a:p>
            <a:r>
              <a:rPr lang="en-GB" sz="2400" dirty="0"/>
              <a:t>Science Data Processing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57ED88-497F-4FDF-868E-D180D3F8C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20" y="4357123"/>
            <a:ext cx="7391926" cy="1787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46F717-E99E-4C94-8DF2-D547C3D71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6" y="2794227"/>
            <a:ext cx="7650321" cy="148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64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38" y="1714500"/>
            <a:ext cx="4286250" cy="26468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6600" dirty="0">
                <a:solidFill>
                  <a:prstClr val="black"/>
                </a:solidFill>
              </a:rPr>
              <a:t>End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8B2B31-9986-431E-BAE6-322A1CE7D754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55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r>
              <a:rPr lang="en-GB" sz="2400" dirty="0"/>
              <a:t>Diverse readership and multi-purpose document: </a:t>
            </a:r>
          </a:p>
          <a:p>
            <a:pPr lvl="1"/>
            <a:r>
              <a:rPr lang="en-GB" sz="2000" dirty="0"/>
              <a:t>System CDR Panel,</a:t>
            </a:r>
          </a:p>
          <a:p>
            <a:pPr lvl="2"/>
            <a:r>
              <a:rPr lang="en-GB" sz="1600" dirty="0"/>
              <a:t>Guide to the Review.</a:t>
            </a:r>
          </a:p>
          <a:p>
            <a:pPr lvl="1"/>
            <a:r>
              <a:rPr lang="en-GB" sz="2000" dirty="0"/>
              <a:t>SKA Board members, </a:t>
            </a:r>
          </a:p>
          <a:p>
            <a:pPr lvl="2"/>
            <a:r>
              <a:rPr lang="en-GB" sz="1600" dirty="0"/>
              <a:t>Synopsis of what they are guiding</a:t>
            </a:r>
          </a:p>
          <a:p>
            <a:pPr lvl="1"/>
            <a:r>
              <a:rPr lang="en-GB" sz="2000" dirty="0"/>
              <a:t>Science community and potential science users, </a:t>
            </a:r>
          </a:p>
          <a:p>
            <a:pPr lvl="2"/>
            <a:r>
              <a:rPr lang="en-GB" sz="1600" dirty="0"/>
              <a:t>Introductory document on capabilities,</a:t>
            </a:r>
          </a:p>
          <a:p>
            <a:pPr lvl="2"/>
            <a:r>
              <a:rPr lang="en-GB" sz="1600" dirty="0"/>
              <a:t>Reference document.</a:t>
            </a:r>
          </a:p>
          <a:p>
            <a:pPr lvl="1"/>
            <a:r>
              <a:rPr lang="en-GB" sz="2000" dirty="0"/>
              <a:t>Development teams, operations and engineering staff, </a:t>
            </a:r>
          </a:p>
          <a:p>
            <a:pPr lvl="2"/>
            <a:r>
              <a:rPr lang="en-GB" sz="1600" dirty="0"/>
              <a:t>Reference document,</a:t>
            </a:r>
          </a:p>
          <a:p>
            <a:pPr lvl="2"/>
            <a:r>
              <a:rPr lang="en-GB" sz="1600" dirty="0"/>
              <a:t>Introduction to new hires.</a:t>
            </a:r>
          </a:p>
          <a:p>
            <a:pPr lvl="1"/>
            <a:r>
              <a:rPr lang="en-GB" sz="2000" dirty="0"/>
              <a:t>Informed agency persons,</a:t>
            </a:r>
          </a:p>
          <a:p>
            <a:pPr lvl="2"/>
            <a:r>
              <a:rPr lang="en-GB" sz="1600" dirty="0"/>
              <a:t>Persons in government departments.</a:t>
            </a:r>
          </a:p>
          <a:p>
            <a:pPr lvl="1"/>
            <a:r>
              <a:rPr lang="en-GB" sz="2000" dirty="0"/>
              <a:t>Potential organisations looking to join the SKA. </a:t>
            </a:r>
          </a:p>
          <a:p>
            <a:pPr lvl="2"/>
            <a:r>
              <a:rPr lang="en-GB" sz="1600" dirty="0"/>
              <a:t>Every hopeful – maybe inspire them to join.</a:t>
            </a:r>
          </a:p>
          <a:p>
            <a:r>
              <a:rPr lang="en-GB" sz="2400" dirty="0"/>
              <a:t>Goal: help each stakeholder get what they need out of it. </a:t>
            </a:r>
          </a:p>
          <a:p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Readership and Stakeholders </a:t>
            </a:r>
          </a:p>
        </p:txBody>
      </p:sp>
    </p:spTree>
    <p:extLst>
      <p:ext uri="{BB962C8B-B14F-4D97-AF65-F5344CB8AC3E}">
        <p14:creationId xmlns:p14="http://schemas.microsoft.com/office/powerpoint/2010/main" val="107457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DBD Structure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C115BAD-4B37-4F13-A9A7-A086DCB10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23" y="5452180"/>
            <a:ext cx="8378326" cy="619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Read clockwise.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DE83ED-1C10-44FB-AFFB-2C50CF4DC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1055687"/>
            <a:ext cx="8496300" cy="4257675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D48787E-C51F-48E1-BF67-1723E441F005}"/>
              </a:ext>
            </a:extLst>
          </p:cNvPr>
          <p:cNvSpPr/>
          <p:nvPr/>
        </p:nvSpPr>
        <p:spPr>
          <a:xfrm>
            <a:off x="4962526" y="2546350"/>
            <a:ext cx="524464" cy="1276350"/>
          </a:xfrm>
          <a:custGeom>
            <a:avLst/>
            <a:gdLst>
              <a:gd name="connsiteX0" fmla="*/ 0 w 515322"/>
              <a:gd name="connsiteY0" fmla="*/ 0 h 1276350"/>
              <a:gd name="connsiteX1" fmla="*/ 314325 w 515322"/>
              <a:gd name="connsiteY1" fmla="*/ 161925 h 1276350"/>
              <a:gd name="connsiteX2" fmla="*/ 504825 w 515322"/>
              <a:gd name="connsiteY2" fmla="*/ 498475 h 1276350"/>
              <a:gd name="connsiteX3" fmla="*/ 466725 w 515322"/>
              <a:gd name="connsiteY3" fmla="*/ 917575 h 1276350"/>
              <a:gd name="connsiteX4" fmla="*/ 266700 w 515322"/>
              <a:gd name="connsiteY4" fmla="*/ 1168400 h 1276350"/>
              <a:gd name="connsiteX5" fmla="*/ 41275 w 515322"/>
              <a:gd name="connsiteY5" fmla="*/ 1276350 h 1276350"/>
              <a:gd name="connsiteX6" fmla="*/ 41275 w 515322"/>
              <a:gd name="connsiteY6" fmla="*/ 1276350 h 1276350"/>
              <a:gd name="connsiteX0" fmla="*/ 0 w 516218"/>
              <a:gd name="connsiteY0" fmla="*/ 0 h 1276350"/>
              <a:gd name="connsiteX1" fmla="*/ 314325 w 516218"/>
              <a:gd name="connsiteY1" fmla="*/ 161925 h 1276350"/>
              <a:gd name="connsiteX2" fmla="*/ 504825 w 516218"/>
              <a:gd name="connsiteY2" fmla="*/ 498475 h 1276350"/>
              <a:gd name="connsiteX3" fmla="*/ 469900 w 516218"/>
              <a:gd name="connsiteY3" fmla="*/ 917575 h 1276350"/>
              <a:gd name="connsiteX4" fmla="*/ 266700 w 516218"/>
              <a:gd name="connsiteY4" fmla="*/ 1168400 h 1276350"/>
              <a:gd name="connsiteX5" fmla="*/ 41275 w 516218"/>
              <a:gd name="connsiteY5" fmla="*/ 1276350 h 1276350"/>
              <a:gd name="connsiteX6" fmla="*/ 41275 w 516218"/>
              <a:gd name="connsiteY6" fmla="*/ 1276350 h 1276350"/>
              <a:gd name="connsiteX0" fmla="*/ 0 w 516218"/>
              <a:gd name="connsiteY0" fmla="*/ 0 h 1276350"/>
              <a:gd name="connsiteX1" fmla="*/ 314325 w 516218"/>
              <a:gd name="connsiteY1" fmla="*/ 161925 h 1276350"/>
              <a:gd name="connsiteX2" fmla="*/ 504825 w 516218"/>
              <a:gd name="connsiteY2" fmla="*/ 498475 h 1276350"/>
              <a:gd name="connsiteX3" fmla="*/ 469900 w 516218"/>
              <a:gd name="connsiteY3" fmla="*/ 917575 h 1276350"/>
              <a:gd name="connsiteX4" fmla="*/ 266700 w 516218"/>
              <a:gd name="connsiteY4" fmla="*/ 1168400 h 1276350"/>
              <a:gd name="connsiteX5" fmla="*/ 41275 w 516218"/>
              <a:gd name="connsiteY5" fmla="*/ 1276350 h 1276350"/>
              <a:gd name="connsiteX6" fmla="*/ 41275 w 516218"/>
              <a:gd name="connsiteY6" fmla="*/ 1276350 h 1276350"/>
              <a:gd name="connsiteX0" fmla="*/ 0 w 516218"/>
              <a:gd name="connsiteY0" fmla="*/ 0 h 1276350"/>
              <a:gd name="connsiteX1" fmla="*/ 314325 w 516218"/>
              <a:gd name="connsiteY1" fmla="*/ 161925 h 1276350"/>
              <a:gd name="connsiteX2" fmla="*/ 504825 w 516218"/>
              <a:gd name="connsiteY2" fmla="*/ 498475 h 1276350"/>
              <a:gd name="connsiteX3" fmla="*/ 469900 w 516218"/>
              <a:gd name="connsiteY3" fmla="*/ 917575 h 1276350"/>
              <a:gd name="connsiteX4" fmla="*/ 266700 w 516218"/>
              <a:gd name="connsiteY4" fmla="*/ 1168400 h 1276350"/>
              <a:gd name="connsiteX5" fmla="*/ 41275 w 516218"/>
              <a:gd name="connsiteY5" fmla="*/ 1276350 h 1276350"/>
              <a:gd name="connsiteX6" fmla="*/ 41275 w 516218"/>
              <a:gd name="connsiteY6" fmla="*/ 1276350 h 1276350"/>
              <a:gd name="connsiteX0" fmla="*/ 0 w 521473"/>
              <a:gd name="connsiteY0" fmla="*/ 0 h 1276350"/>
              <a:gd name="connsiteX1" fmla="*/ 314325 w 521473"/>
              <a:gd name="connsiteY1" fmla="*/ 161925 h 1276350"/>
              <a:gd name="connsiteX2" fmla="*/ 511175 w 521473"/>
              <a:gd name="connsiteY2" fmla="*/ 555625 h 1276350"/>
              <a:gd name="connsiteX3" fmla="*/ 469900 w 521473"/>
              <a:gd name="connsiteY3" fmla="*/ 917575 h 1276350"/>
              <a:gd name="connsiteX4" fmla="*/ 266700 w 521473"/>
              <a:gd name="connsiteY4" fmla="*/ 1168400 h 1276350"/>
              <a:gd name="connsiteX5" fmla="*/ 41275 w 521473"/>
              <a:gd name="connsiteY5" fmla="*/ 1276350 h 1276350"/>
              <a:gd name="connsiteX6" fmla="*/ 41275 w 521473"/>
              <a:gd name="connsiteY6" fmla="*/ 1276350 h 1276350"/>
              <a:gd name="connsiteX0" fmla="*/ 0 w 518734"/>
              <a:gd name="connsiteY0" fmla="*/ 0 h 1276350"/>
              <a:gd name="connsiteX1" fmla="*/ 314325 w 518734"/>
              <a:gd name="connsiteY1" fmla="*/ 161925 h 1276350"/>
              <a:gd name="connsiteX2" fmla="*/ 511175 w 518734"/>
              <a:gd name="connsiteY2" fmla="*/ 555625 h 1276350"/>
              <a:gd name="connsiteX3" fmla="*/ 469900 w 518734"/>
              <a:gd name="connsiteY3" fmla="*/ 917575 h 1276350"/>
              <a:gd name="connsiteX4" fmla="*/ 266700 w 518734"/>
              <a:gd name="connsiteY4" fmla="*/ 1168400 h 1276350"/>
              <a:gd name="connsiteX5" fmla="*/ 41275 w 518734"/>
              <a:gd name="connsiteY5" fmla="*/ 1276350 h 1276350"/>
              <a:gd name="connsiteX6" fmla="*/ 41275 w 518734"/>
              <a:gd name="connsiteY6" fmla="*/ 1276350 h 1276350"/>
              <a:gd name="connsiteX0" fmla="*/ 0 w 529912"/>
              <a:gd name="connsiteY0" fmla="*/ 0 h 1276350"/>
              <a:gd name="connsiteX1" fmla="*/ 314325 w 529912"/>
              <a:gd name="connsiteY1" fmla="*/ 161925 h 1276350"/>
              <a:gd name="connsiteX2" fmla="*/ 523875 w 529912"/>
              <a:gd name="connsiteY2" fmla="*/ 647700 h 1276350"/>
              <a:gd name="connsiteX3" fmla="*/ 469900 w 529912"/>
              <a:gd name="connsiteY3" fmla="*/ 917575 h 1276350"/>
              <a:gd name="connsiteX4" fmla="*/ 266700 w 529912"/>
              <a:gd name="connsiteY4" fmla="*/ 1168400 h 1276350"/>
              <a:gd name="connsiteX5" fmla="*/ 41275 w 529912"/>
              <a:gd name="connsiteY5" fmla="*/ 1276350 h 1276350"/>
              <a:gd name="connsiteX6" fmla="*/ 41275 w 529912"/>
              <a:gd name="connsiteY6" fmla="*/ 1276350 h 1276350"/>
              <a:gd name="connsiteX0" fmla="*/ 0 w 523916"/>
              <a:gd name="connsiteY0" fmla="*/ 0 h 1276350"/>
              <a:gd name="connsiteX1" fmla="*/ 314325 w 523916"/>
              <a:gd name="connsiteY1" fmla="*/ 161925 h 1276350"/>
              <a:gd name="connsiteX2" fmla="*/ 523875 w 523916"/>
              <a:gd name="connsiteY2" fmla="*/ 647700 h 1276350"/>
              <a:gd name="connsiteX3" fmla="*/ 469900 w 523916"/>
              <a:gd name="connsiteY3" fmla="*/ 917575 h 1276350"/>
              <a:gd name="connsiteX4" fmla="*/ 266700 w 523916"/>
              <a:gd name="connsiteY4" fmla="*/ 1168400 h 1276350"/>
              <a:gd name="connsiteX5" fmla="*/ 41275 w 523916"/>
              <a:gd name="connsiteY5" fmla="*/ 1276350 h 1276350"/>
              <a:gd name="connsiteX6" fmla="*/ 41275 w 523916"/>
              <a:gd name="connsiteY6" fmla="*/ 1276350 h 1276350"/>
              <a:gd name="connsiteX0" fmla="*/ 0 w 523923"/>
              <a:gd name="connsiteY0" fmla="*/ 0 h 1276350"/>
              <a:gd name="connsiteX1" fmla="*/ 314325 w 523923"/>
              <a:gd name="connsiteY1" fmla="*/ 161925 h 1276350"/>
              <a:gd name="connsiteX2" fmla="*/ 523875 w 523923"/>
              <a:gd name="connsiteY2" fmla="*/ 647700 h 1276350"/>
              <a:gd name="connsiteX3" fmla="*/ 469900 w 523923"/>
              <a:gd name="connsiteY3" fmla="*/ 917575 h 1276350"/>
              <a:gd name="connsiteX4" fmla="*/ 266700 w 523923"/>
              <a:gd name="connsiteY4" fmla="*/ 1168400 h 1276350"/>
              <a:gd name="connsiteX5" fmla="*/ 41275 w 523923"/>
              <a:gd name="connsiteY5" fmla="*/ 1276350 h 1276350"/>
              <a:gd name="connsiteX6" fmla="*/ 41275 w 523923"/>
              <a:gd name="connsiteY6" fmla="*/ 1276350 h 1276350"/>
              <a:gd name="connsiteX0" fmla="*/ 0 w 531848"/>
              <a:gd name="connsiteY0" fmla="*/ 0 h 1276350"/>
              <a:gd name="connsiteX1" fmla="*/ 314325 w 531848"/>
              <a:gd name="connsiteY1" fmla="*/ 161925 h 1276350"/>
              <a:gd name="connsiteX2" fmla="*/ 523875 w 531848"/>
              <a:gd name="connsiteY2" fmla="*/ 647700 h 1276350"/>
              <a:gd name="connsiteX3" fmla="*/ 466725 w 531848"/>
              <a:gd name="connsiteY3" fmla="*/ 946150 h 1276350"/>
              <a:gd name="connsiteX4" fmla="*/ 266700 w 531848"/>
              <a:gd name="connsiteY4" fmla="*/ 1168400 h 1276350"/>
              <a:gd name="connsiteX5" fmla="*/ 41275 w 531848"/>
              <a:gd name="connsiteY5" fmla="*/ 1276350 h 1276350"/>
              <a:gd name="connsiteX6" fmla="*/ 41275 w 531848"/>
              <a:gd name="connsiteY6" fmla="*/ 1276350 h 1276350"/>
              <a:gd name="connsiteX0" fmla="*/ 0 w 525003"/>
              <a:gd name="connsiteY0" fmla="*/ 0 h 1276350"/>
              <a:gd name="connsiteX1" fmla="*/ 314325 w 525003"/>
              <a:gd name="connsiteY1" fmla="*/ 161925 h 1276350"/>
              <a:gd name="connsiteX2" fmla="*/ 523875 w 525003"/>
              <a:gd name="connsiteY2" fmla="*/ 647700 h 1276350"/>
              <a:gd name="connsiteX3" fmla="*/ 466725 w 525003"/>
              <a:gd name="connsiteY3" fmla="*/ 946150 h 1276350"/>
              <a:gd name="connsiteX4" fmla="*/ 266700 w 525003"/>
              <a:gd name="connsiteY4" fmla="*/ 1168400 h 1276350"/>
              <a:gd name="connsiteX5" fmla="*/ 41275 w 525003"/>
              <a:gd name="connsiteY5" fmla="*/ 1276350 h 1276350"/>
              <a:gd name="connsiteX6" fmla="*/ 41275 w 525003"/>
              <a:gd name="connsiteY6" fmla="*/ 1276350 h 1276350"/>
              <a:gd name="connsiteX0" fmla="*/ 0 w 525306"/>
              <a:gd name="connsiteY0" fmla="*/ 0 h 1276350"/>
              <a:gd name="connsiteX1" fmla="*/ 314325 w 525306"/>
              <a:gd name="connsiteY1" fmla="*/ 161925 h 1276350"/>
              <a:gd name="connsiteX2" fmla="*/ 422275 w 525306"/>
              <a:gd name="connsiteY2" fmla="*/ 323850 h 1276350"/>
              <a:gd name="connsiteX3" fmla="*/ 523875 w 525306"/>
              <a:gd name="connsiteY3" fmla="*/ 647700 h 1276350"/>
              <a:gd name="connsiteX4" fmla="*/ 466725 w 525306"/>
              <a:gd name="connsiteY4" fmla="*/ 946150 h 1276350"/>
              <a:gd name="connsiteX5" fmla="*/ 266700 w 525306"/>
              <a:gd name="connsiteY5" fmla="*/ 1168400 h 1276350"/>
              <a:gd name="connsiteX6" fmla="*/ 41275 w 525306"/>
              <a:gd name="connsiteY6" fmla="*/ 1276350 h 1276350"/>
              <a:gd name="connsiteX7" fmla="*/ 41275 w 525306"/>
              <a:gd name="connsiteY7" fmla="*/ 1276350 h 1276350"/>
              <a:gd name="connsiteX0" fmla="*/ 0 w 525306"/>
              <a:gd name="connsiteY0" fmla="*/ 0 h 1276350"/>
              <a:gd name="connsiteX1" fmla="*/ 314325 w 525306"/>
              <a:gd name="connsiteY1" fmla="*/ 161925 h 1276350"/>
              <a:gd name="connsiteX2" fmla="*/ 422275 w 525306"/>
              <a:gd name="connsiteY2" fmla="*/ 323850 h 1276350"/>
              <a:gd name="connsiteX3" fmla="*/ 523875 w 525306"/>
              <a:gd name="connsiteY3" fmla="*/ 647700 h 1276350"/>
              <a:gd name="connsiteX4" fmla="*/ 466725 w 525306"/>
              <a:gd name="connsiteY4" fmla="*/ 946150 h 1276350"/>
              <a:gd name="connsiteX5" fmla="*/ 266700 w 525306"/>
              <a:gd name="connsiteY5" fmla="*/ 1168400 h 1276350"/>
              <a:gd name="connsiteX6" fmla="*/ 41275 w 525306"/>
              <a:gd name="connsiteY6" fmla="*/ 1276350 h 1276350"/>
              <a:gd name="connsiteX7" fmla="*/ 41275 w 525306"/>
              <a:gd name="connsiteY7" fmla="*/ 1276350 h 1276350"/>
              <a:gd name="connsiteX0" fmla="*/ 0 w 524464"/>
              <a:gd name="connsiteY0" fmla="*/ 0 h 1276350"/>
              <a:gd name="connsiteX1" fmla="*/ 314325 w 524464"/>
              <a:gd name="connsiteY1" fmla="*/ 161925 h 1276350"/>
              <a:gd name="connsiteX2" fmla="*/ 441325 w 524464"/>
              <a:gd name="connsiteY2" fmla="*/ 323850 h 1276350"/>
              <a:gd name="connsiteX3" fmla="*/ 523875 w 524464"/>
              <a:gd name="connsiteY3" fmla="*/ 647700 h 1276350"/>
              <a:gd name="connsiteX4" fmla="*/ 466725 w 524464"/>
              <a:gd name="connsiteY4" fmla="*/ 946150 h 1276350"/>
              <a:gd name="connsiteX5" fmla="*/ 266700 w 524464"/>
              <a:gd name="connsiteY5" fmla="*/ 1168400 h 1276350"/>
              <a:gd name="connsiteX6" fmla="*/ 41275 w 524464"/>
              <a:gd name="connsiteY6" fmla="*/ 1276350 h 1276350"/>
              <a:gd name="connsiteX7" fmla="*/ 41275 w 524464"/>
              <a:gd name="connsiteY7" fmla="*/ 1276350 h 1276350"/>
              <a:gd name="connsiteX0" fmla="*/ 0 w 524464"/>
              <a:gd name="connsiteY0" fmla="*/ 0 h 1276350"/>
              <a:gd name="connsiteX1" fmla="*/ 288925 w 524464"/>
              <a:gd name="connsiteY1" fmla="*/ 133350 h 1276350"/>
              <a:gd name="connsiteX2" fmla="*/ 441325 w 524464"/>
              <a:gd name="connsiteY2" fmla="*/ 323850 h 1276350"/>
              <a:gd name="connsiteX3" fmla="*/ 523875 w 524464"/>
              <a:gd name="connsiteY3" fmla="*/ 647700 h 1276350"/>
              <a:gd name="connsiteX4" fmla="*/ 466725 w 524464"/>
              <a:gd name="connsiteY4" fmla="*/ 946150 h 1276350"/>
              <a:gd name="connsiteX5" fmla="*/ 266700 w 524464"/>
              <a:gd name="connsiteY5" fmla="*/ 1168400 h 1276350"/>
              <a:gd name="connsiteX6" fmla="*/ 41275 w 524464"/>
              <a:gd name="connsiteY6" fmla="*/ 1276350 h 1276350"/>
              <a:gd name="connsiteX7" fmla="*/ 41275 w 524464"/>
              <a:gd name="connsiteY7" fmla="*/ 127635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4464" h="1276350">
                <a:moveTo>
                  <a:pt x="0" y="0"/>
                </a:moveTo>
                <a:cubicBezTo>
                  <a:pt x="130969" y="23548"/>
                  <a:pt x="215371" y="79375"/>
                  <a:pt x="288925" y="133350"/>
                </a:cubicBezTo>
                <a:cubicBezTo>
                  <a:pt x="362479" y="187325"/>
                  <a:pt x="406400" y="242888"/>
                  <a:pt x="441325" y="323850"/>
                </a:cubicBezTo>
                <a:cubicBezTo>
                  <a:pt x="479425" y="404813"/>
                  <a:pt x="519642" y="543983"/>
                  <a:pt x="523875" y="647700"/>
                </a:cubicBezTo>
                <a:cubicBezTo>
                  <a:pt x="528108" y="751417"/>
                  <a:pt x="509587" y="859367"/>
                  <a:pt x="466725" y="946150"/>
                </a:cubicBezTo>
                <a:cubicBezTo>
                  <a:pt x="423863" y="1032933"/>
                  <a:pt x="337608" y="1113367"/>
                  <a:pt x="266700" y="1168400"/>
                </a:cubicBezTo>
                <a:cubicBezTo>
                  <a:pt x="195792" y="1223433"/>
                  <a:pt x="41275" y="1276350"/>
                  <a:pt x="41275" y="1276350"/>
                </a:cubicBezTo>
                <a:lnTo>
                  <a:pt x="41275" y="1276350"/>
                </a:lnTo>
              </a:path>
            </a:pathLst>
          </a:custGeom>
          <a:noFill/>
          <a:ln w="22225"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5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r>
              <a:rPr lang="en-GB" sz="2000" dirty="0"/>
              <a:t>Describing the Design Baseline and the ‘Reference Designs’ (i.e., designs contained in the CDR documents). </a:t>
            </a:r>
          </a:p>
          <a:p>
            <a:r>
              <a:rPr lang="en-GB" sz="2000" dirty="0"/>
              <a:t>Directed at approximately Level 2 and below in the mind-map.</a:t>
            </a:r>
          </a:p>
          <a:p>
            <a:r>
              <a:rPr lang="en-GB" sz="2000" dirty="0"/>
              <a:t>Target length of ~5-10 pages text + diagrams + tables. </a:t>
            </a:r>
          </a:p>
          <a:p>
            <a:r>
              <a:rPr lang="en-GB" sz="2000" dirty="0"/>
              <a:t>Intermediate level</a:t>
            </a:r>
          </a:p>
          <a:p>
            <a:pPr lvl="1"/>
            <a:r>
              <a:rPr lang="en-GB" sz="1600" dirty="0"/>
              <a:t>between detailed and overview.</a:t>
            </a:r>
          </a:p>
          <a:p>
            <a:r>
              <a:rPr lang="en-GB" sz="2000" dirty="0"/>
              <a:t>Assume that the reader is familiar with but not an expert in a specific area.  </a:t>
            </a:r>
          </a:p>
          <a:p>
            <a:pPr lvl="1"/>
            <a:r>
              <a:rPr lang="en-GB" sz="1600" dirty="0"/>
              <a:t>Plain language is the norm. Minimal jargon, not too many acronyms unless they are well known.</a:t>
            </a:r>
          </a:p>
          <a:p>
            <a:pPr lvl="1"/>
            <a:r>
              <a:rPr lang="en-GB" sz="1600" dirty="0"/>
              <a:t>Applies equally to hardware and software </a:t>
            </a:r>
          </a:p>
          <a:p>
            <a:r>
              <a:rPr lang="en-GB" sz="2000" dirty="0"/>
              <a:t>Submitted text will be edited for style and conciseness.</a:t>
            </a:r>
          </a:p>
          <a:p>
            <a:endParaRPr lang="en-GB" sz="7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Writing Guidelines</a:t>
            </a:r>
          </a:p>
        </p:txBody>
      </p:sp>
    </p:spTree>
    <p:extLst>
      <p:ext uri="{BB962C8B-B14F-4D97-AF65-F5344CB8AC3E}">
        <p14:creationId xmlns:p14="http://schemas.microsoft.com/office/powerpoint/2010/main" val="3903320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pPr lvl="0"/>
            <a:r>
              <a:rPr lang="en-GB" sz="2400" dirty="0"/>
              <a:t>These do not apply everywhere, but should be a useful check list.</a:t>
            </a:r>
          </a:p>
          <a:p>
            <a:pPr marL="0" lvl="0" indent="0">
              <a:buNone/>
            </a:pPr>
            <a:endParaRPr lang="en-GB" sz="1800" dirty="0"/>
          </a:p>
          <a:p>
            <a:pPr lvl="0">
              <a:buFont typeface="+mj-lt"/>
              <a:buAutoNum type="arabicPeriod"/>
            </a:pPr>
            <a:r>
              <a:rPr lang="en-GB" sz="1800" dirty="0"/>
              <a:t>How does it fit into the telescope system description?</a:t>
            </a:r>
          </a:p>
          <a:p>
            <a:pPr lvl="1"/>
            <a:r>
              <a:rPr lang="en-GB" sz="1600" dirty="0"/>
              <a:t>This need not be a stand-alone description and need not be long, since this topic will be covered in more depth in a system overview section.</a:t>
            </a:r>
          </a:p>
          <a:p>
            <a:pPr lvl="1"/>
            <a:r>
              <a:rPr lang="en-GB" sz="1600" dirty="0"/>
              <a:t>Likely part of a major sub-system (e.g. Dish structure).</a:t>
            </a:r>
          </a:p>
          <a:p>
            <a:pPr lvl="1"/>
            <a:r>
              <a:rPr lang="en-GB" sz="1600" dirty="0"/>
              <a:t>This part of the description may be extracted from this section and also used in a more general overview.</a:t>
            </a:r>
          </a:p>
          <a:p>
            <a:pPr lvl="0">
              <a:buFont typeface="+mj-lt"/>
              <a:buAutoNum type="arabicPeriod"/>
            </a:pPr>
            <a:r>
              <a:rPr lang="en-GB" sz="1800" dirty="0"/>
              <a:t>Design justification/motivation/choice (summary).</a:t>
            </a:r>
          </a:p>
          <a:p>
            <a:pPr lvl="1"/>
            <a:r>
              <a:rPr lang="en-GB" sz="1600" dirty="0"/>
              <a:t>Design philosophy.</a:t>
            </a:r>
          </a:p>
          <a:p>
            <a:pPr lvl="1"/>
            <a:r>
              <a:rPr lang="en-GB" sz="1600" dirty="0"/>
              <a:t>Functional description (diagrams may be needed, but not huge complex ones), including a cross-reference to the relevant product. </a:t>
            </a:r>
          </a:p>
          <a:p>
            <a:pPr lvl="1"/>
            <a:r>
              <a:rPr lang="en-GB" sz="1600" dirty="0"/>
              <a:t>A summary of possible choices that could have been made.</a:t>
            </a:r>
          </a:p>
          <a:p>
            <a:pPr lvl="1"/>
            <a:r>
              <a:rPr lang="en-GB" sz="1600" dirty="0"/>
              <a:t>Motivation for choice.</a:t>
            </a:r>
          </a:p>
          <a:p>
            <a:pPr lvl="0">
              <a:buFont typeface="+mj-lt"/>
              <a:buAutoNum type="arabicPeriod"/>
            </a:pPr>
            <a:r>
              <a:rPr lang="en-GB" sz="1800" dirty="0"/>
              <a:t>Diagrams illustrating concepts and key details.</a:t>
            </a:r>
          </a:p>
          <a:p>
            <a:pPr lvl="1"/>
            <a:r>
              <a:rPr lang="en-GB" sz="1600" dirty="0"/>
              <a:t>Context diagram.</a:t>
            </a:r>
          </a:p>
          <a:p>
            <a:pPr lvl="1"/>
            <a:r>
              <a:rPr lang="en-GB" sz="1600" dirty="0"/>
              <a:t>High level diagram.</a:t>
            </a:r>
          </a:p>
          <a:p>
            <a:endParaRPr lang="en-GB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Suggested Starting Point for Headings </a:t>
            </a:r>
          </a:p>
        </p:txBody>
      </p:sp>
    </p:spTree>
    <p:extLst>
      <p:ext uri="{BB962C8B-B14F-4D97-AF65-F5344CB8AC3E}">
        <p14:creationId xmlns:p14="http://schemas.microsoft.com/office/powerpoint/2010/main" val="326321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eriod" startAt="4"/>
            </a:pPr>
            <a:r>
              <a:rPr lang="en-GB" sz="1800" dirty="0"/>
              <a:t>Technical Description (How does it work?).</a:t>
            </a:r>
          </a:p>
          <a:p>
            <a:pPr lvl="1"/>
            <a:r>
              <a:rPr lang="en-GB" sz="1600" dirty="0"/>
              <a:t>Description of the sub-system that covers significant detail (not trivial detail).</a:t>
            </a:r>
          </a:p>
          <a:p>
            <a:pPr lvl="1"/>
            <a:r>
              <a:rPr lang="en-GB" sz="1600" dirty="0"/>
              <a:t>Other diagrams as needed.</a:t>
            </a:r>
          </a:p>
          <a:p>
            <a:pPr lvl="0">
              <a:buFont typeface="+mj-lt"/>
              <a:buAutoNum type="arabicPeriod" startAt="5"/>
            </a:pPr>
            <a:r>
              <a:rPr lang="en-GB" sz="1800" dirty="0"/>
              <a:t>Non-trivial inputs, outputs and controls (interfaces).</a:t>
            </a:r>
          </a:p>
          <a:p>
            <a:pPr lvl="1"/>
            <a:r>
              <a:rPr lang="en-GB" sz="1600" dirty="0"/>
              <a:t>Diagram showing these interfaces.</a:t>
            </a:r>
          </a:p>
          <a:p>
            <a:pPr lvl="1"/>
            <a:r>
              <a:rPr lang="en-GB" sz="1600" dirty="0"/>
              <a:t>Emphasis on any interfaces that have user/observer/operations aspects.</a:t>
            </a:r>
          </a:p>
          <a:p>
            <a:pPr lvl="1"/>
            <a:r>
              <a:rPr lang="en-GB" sz="1600" dirty="0"/>
              <a:t>Description of interface flows.</a:t>
            </a:r>
          </a:p>
          <a:p>
            <a:pPr lvl="0">
              <a:buFont typeface="+mj-lt"/>
              <a:buAutoNum type="arabicPeriod" startAt="6"/>
            </a:pPr>
            <a:r>
              <a:rPr lang="en-GB" sz="1800" dirty="0"/>
              <a:t>Tables of parameters of interest to users and observers.</a:t>
            </a:r>
          </a:p>
          <a:p>
            <a:pPr lvl="1"/>
            <a:r>
              <a:rPr lang="en-GB" sz="1600" dirty="0"/>
              <a:t>Consolidated lists of parameters that are either built into the system (and are design parameters); their names and values.</a:t>
            </a:r>
          </a:p>
          <a:p>
            <a:pPr lvl="1"/>
            <a:r>
              <a:rPr lang="en-GB" sz="1600" dirty="0"/>
              <a:t>Consolidated list of user-settable parameters, their names and values (default max, min, delta).</a:t>
            </a:r>
          </a:p>
          <a:p>
            <a:pPr lvl="1"/>
            <a:r>
              <a:rPr lang="en-GB" sz="1600" dirty="0"/>
              <a:t>The goal is to have this type of reference material in one place, and in the context of the design.</a:t>
            </a:r>
          </a:p>
          <a:p>
            <a:endParaRPr lang="en-GB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Suggested Starting Point for Headings </a:t>
            </a:r>
          </a:p>
        </p:txBody>
      </p:sp>
    </p:spTree>
    <p:extLst>
      <p:ext uri="{BB962C8B-B14F-4D97-AF65-F5344CB8AC3E}">
        <p14:creationId xmlns:p14="http://schemas.microsoft.com/office/powerpoint/2010/main" val="18618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eriod" startAt="7"/>
            </a:pPr>
            <a:r>
              <a:rPr lang="en-GB" sz="1800" dirty="0"/>
              <a:t>Performance characteristics.</a:t>
            </a:r>
          </a:p>
          <a:p>
            <a:pPr lvl="1"/>
            <a:r>
              <a:rPr lang="en-GB" sz="1600" dirty="0"/>
              <a:t>Description of key performance attributes (What does performance actually mean for this area?), such as timing, power consumption, temperature range, etc.</a:t>
            </a:r>
          </a:p>
          <a:p>
            <a:pPr lvl="1"/>
            <a:r>
              <a:rPr lang="en-GB" sz="1600" dirty="0"/>
              <a:t>Tables of performance parameters, where not already contained in item 6 above.</a:t>
            </a:r>
          </a:p>
          <a:p>
            <a:pPr lvl="1"/>
            <a:r>
              <a:rPr lang="en-GB" sz="1600" dirty="0"/>
              <a:t>In some cases, a few sentences on what it cannot do, if that is important.</a:t>
            </a:r>
          </a:p>
          <a:p>
            <a:pPr lvl="1"/>
            <a:r>
              <a:rPr lang="en-GB" sz="1600" dirty="0"/>
              <a:t>Affected error budget items.</a:t>
            </a:r>
          </a:p>
          <a:p>
            <a:pPr lvl="0">
              <a:buFont typeface="+mj-lt"/>
              <a:buAutoNum type="arabicPeriod" startAt="8"/>
            </a:pPr>
            <a:r>
              <a:rPr lang="en-GB" sz="1800" dirty="0"/>
              <a:t>References </a:t>
            </a:r>
          </a:p>
          <a:p>
            <a:pPr lvl="1"/>
            <a:r>
              <a:rPr lang="en-GB" sz="1600" dirty="0"/>
              <a:t>Primary references: references such as ADD, DDD, top-level science, etc.</a:t>
            </a:r>
          </a:p>
          <a:p>
            <a:pPr lvl="1"/>
            <a:r>
              <a:rPr lang="en-GB" sz="1600" dirty="0"/>
              <a:t>Secondary references: key details.</a:t>
            </a:r>
          </a:p>
          <a:p>
            <a:pPr lvl="1"/>
            <a:r>
              <a:rPr lang="en-GB" sz="1600" dirty="0"/>
              <a:t>Often there are only incomplete primary references.  In those cases, a large number of secondary references may be needed.</a:t>
            </a:r>
          </a:p>
          <a:p>
            <a:pPr lvl="0">
              <a:buFont typeface="+mj-lt"/>
              <a:buAutoNum type="arabicPeriod" startAt="9"/>
            </a:pPr>
            <a:r>
              <a:rPr lang="en-GB" sz="1800" dirty="0"/>
              <a:t>Table of relevant requirements</a:t>
            </a:r>
          </a:p>
          <a:p>
            <a:pPr lvl="1"/>
            <a:r>
              <a:rPr lang="en-GB" sz="1600" dirty="0"/>
              <a:t>This will not be in line with the text, but will serve as a cross-check for gaps and issues.  These tables may appear in an extended appendix or separate volume.</a:t>
            </a:r>
          </a:p>
          <a:p>
            <a:endParaRPr lang="en-GB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Suggested Starting Point for Headings </a:t>
            </a:r>
          </a:p>
        </p:txBody>
      </p:sp>
    </p:spTree>
    <p:extLst>
      <p:ext uri="{BB962C8B-B14F-4D97-AF65-F5344CB8AC3E}">
        <p14:creationId xmlns:p14="http://schemas.microsoft.com/office/powerpoint/2010/main" val="145144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729377"/>
          </a:xfrm>
        </p:spPr>
        <p:txBody>
          <a:bodyPr>
            <a:noAutofit/>
          </a:bodyPr>
          <a:lstStyle/>
          <a:p>
            <a:pPr lvl="0"/>
            <a:r>
              <a:rPr lang="en-GB" sz="1600" dirty="0"/>
              <a:t>Scalable over a wide range, but definitely clear on an A4 portrait format (or at most on an A4 landscape format).  </a:t>
            </a:r>
          </a:p>
          <a:p>
            <a:pPr lvl="1"/>
            <a:r>
              <a:rPr lang="en-GB" sz="1400" dirty="0"/>
              <a:t>Decide in advance which format is to be used and draw for that format.</a:t>
            </a:r>
            <a:endParaRPr lang="en-GB" sz="1200" dirty="0"/>
          </a:p>
          <a:p>
            <a:pPr lvl="0"/>
            <a:r>
              <a:rPr lang="en-GB" sz="1600" dirty="0"/>
              <a:t>Simplest possible display of concepts, designs or results.</a:t>
            </a:r>
          </a:p>
          <a:p>
            <a:pPr lvl="1"/>
            <a:r>
              <a:rPr lang="en-GB" sz="1400" dirty="0"/>
              <a:t>No unnecessary embellishment or decoration.</a:t>
            </a:r>
          </a:p>
          <a:p>
            <a:pPr lvl="1"/>
            <a:r>
              <a:rPr lang="en-GB" sz="1400" dirty="0"/>
              <a:t>Maximise content and clarity.</a:t>
            </a:r>
          </a:p>
          <a:p>
            <a:r>
              <a:rPr lang="en-GB" sz="1600" dirty="0"/>
              <a:t>Drawn in Visio if possible </a:t>
            </a:r>
          </a:p>
          <a:p>
            <a:pPr lvl="1"/>
            <a:r>
              <a:rPr lang="en-GB" sz="1400" dirty="0"/>
              <a:t>SKA standard for a long time.</a:t>
            </a:r>
          </a:p>
          <a:p>
            <a:r>
              <a:rPr lang="en-GB" sz="1600" dirty="0"/>
              <a:t>If possible, graphs should not depend on captions to be understood.</a:t>
            </a:r>
          </a:p>
          <a:p>
            <a:r>
              <a:rPr lang="en-GB" sz="1600" dirty="0"/>
              <a:t>Axes on graphs labelled with large enough font to be readable when scaled to A4.</a:t>
            </a:r>
          </a:p>
          <a:p>
            <a:r>
              <a:rPr lang="en-GB" sz="1600" dirty="0"/>
              <a:t>Maximum use of space but not over-crowded.</a:t>
            </a:r>
          </a:p>
          <a:p>
            <a:r>
              <a:rPr lang="en-GB" sz="1600" dirty="0"/>
              <a:t>Maximise use of colours to convey clarity or content – otherwise colour not used.</a:t>
            </a:r>
          </a:p>
          <a:p>
            <a:pPr lvl="0"/>
            <a:r>
              <a:rPr lang="en-GB" sz="1600" dirty="0"/>
              <a:t>Line thicknesses should always be defined and not left as default.</a:t>
            </a:r>
          </a:p>
          <a:p>
            <a:pPr lvl="0"/>
            <a:r>
              <a:rPr lang="en-GB" sz="1600" dirty="0"/>
              <a:t>Text size should be scaled to utilise all the available space, at least to a size that is easily readable.</a:t>
            </a:r>
          </a:p>
          <a:p>
            <a:pPr lvl="0"/>
            <a:r>
              <a:rPr lang="en-GB" sz="1600" dirty="0"/>
              <a:t>Limited use of ‘crossing paths’ in flow diagrams.</a:t>
            </a:r>
          </a:p>
          <a:p>
            <a:pPr lvl="0"/>
            <a:r>
              <a:rPr lang="en-GB" sz="1600" dirty="0"/>
              <a:t>Standard SKA terminology only.</a:t>
            </a:r>
          </a:p>
          <a:p>
            <a:pPr lvl="0"/>
            <a:r>
              <a:rPr lang="en-GB" sz="1600" dirty="0"/>
              <a:t>Special symbols (e.g. </a:t>
            </a:r>
            <a:r>
              <a:rPr lang="en-GB" sz="1600" dirty="0" err="1"/>
              <a:t>SysML</a:t>
            </a:r>
            <a:r>
              <a:rPr lang="en-GB" sz="1600" dirty="0"/>
              <a:t>) should be avoided unless necessary to convey the concept.</a:t>
            </a:r>
          </a:p>
          <a:p>
            <a:pPr lvl="1"/>
            <a:r>
              <a:rPr lang="en-GB" sz="1400" dirty="0"/>
              <a:t>In such cases the symbols should be explained on the diagram.</a:t>
            </a:r>
          </a:p>
          <a:p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3489" y="356292"/>
            <a:ext cx="7805057" cy="619941"/>
          </a:xfrm>
        </p:spPr>
        <p:txBody>
          <a:bodyPr/>
          <a:lstStyle/>
          <a:p>
            <a:r>
              <a:rPr lang="en-GB" sz="2800" dirty="0"/>
              <a:t>Diagrams</a:t>
            </a:r>
          </a:p>
        </p:txBody>
      </p:sp>
    </p:spTree>
    <p:extLst>
      <p:ext uri="{BB962C8B-B14F-4D97-AF65-F5344CB8AC3E}">
        <p14:creationId xmlns:p14="http://schemas.microsoft.com/office/powerpoint/2010/main" val="29310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89" y="976233"/>
            <a:ext cx="8799148" cy="5188347"/>
          </a:xfrm>
        </p:spPr>
        <p:txBody>
          <a:bodyPr>
            <a:noAutofit/>
          </a:bodyPr>
          <a:lstStyle/>
          <a:p>
            <a:r>
              <a:rPr lang="en-GB" sz="1800" dirty="0"/>
              <a:t>This section is to be read by those looking for a short description of the entire SKA1 project.</a:t>
            </a:r>
          </a:p>
          <a:p>
            <a:r>
              <a:rPr lang="en-GB" sz="1800" dirty="0"/>
              <a:t>The reader can also look at the document roadmap to select more detailed information.</a:t>
            </a:r>
          </a:p>
          <a:p>
            <a:r>
              <a:rPr lang="en-GB" sz="1800" dirty="0"/>
              <a:t>Not many details are contained in this section, so cross referencing to other sections is essential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386772"/>
            <a:ext cx="7805057" cy="619941"/>
          </a:xfrm>
        </p:spPr>
        <p:txBody>
          <a:bodyPr/>
          <a:lstStyle/>
          <a:p>
            <a:r>
              <a:rPr lang="en-GB" sz="2800" dirty="0"/>
              <a:t>Self-Contained Section &amp; Roadmap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75BBFD-8933-422B-9097-62C8831E2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7" y="5643086"/>
            <a:ext cx="6107135" cy="1042988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1F94C36-00D1-4DED-96B4-019F5E10F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77" y="2745426"/>
            <a:ext cx="7576652" cy="30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5872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SKA theme">
      <a:dk1>
        <a:sysClr val="windowText" lastClr="000000"/>
      </a:dk1>
      <a:lt1>
        <a:sysClr val="window" lastClr="FFFFFF"/>
      </a:lt1>
      <a:dk2>
        <a:srgbClr val="00688A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SKA_PowerPoint_Templates_2014_150dpi</Template>
  <TotalTime>18982</TotalTime>
  <Words>1393</Words>
  <Application>Microsoft Office PowerPoint</Application>
  <PresentationFormat>On-screen Show (4:3)</PresentationFormat>
  <Paragraphs>161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SKA Organisation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P.Dewdney@skatelescope.org</dc:creator>
  <cp:lastModifiedBy>Dewdney, Peter</cp:lastModifiedBy>
  <cp:revision>1750</cp:revision>
  <cp:lastPrinted>2016-12-05T11:24:04Z</cp:lastPrinted>
  <dcterms:created xsi:type="dcterms:W3CDTF">2014-04-08T14:39:58Z</dcterms:created>
  <dcterms:modified xsi:type="dcterms:W3CDTF">2019-03-22T06:13:11Z</dcterms:modified>
</cp:coreProperties>
</file>